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61" r:id="rId2"/>
    <p:sldId id="594" r:id="rId3"/>
    <p:sldId id="406" r:id="rId4"/>
    <p:sldId id="454" r:id="rId5"/>
    <p:sldId id="383" r:id="rId6"/>
    <p:sldId id="455" r:id="rId7"/>
    <p:sldId id="598" r:id="rId8"/>
    <p:sldId id="593" r:id="rId9"/>
    <p:sldId id="418" r:id="rId10"/>
    <p:sldId id="599" r:id="rId11"/>
    <p:sldId id="271" r:id="rId12"/>
    <p:sldId id="549" r:id="rId13"/>
    <p:sldId id="596" r:id="rId14"/>
    <p:sldId id="595" r:id="rId15"/>
    <p:sldId id="462" r:id="rId16"/>
    <p:sldId id="349" r:id="rId17"/>
    <p:sldId id="430" r:id="rId18"/>
    <p:sldId id="434" r:id="rId19"/>
    <p:sldId id="395" r:id="rId20"/>
    <p:sldId id="528" r:id="rId21"/>
    <p:sldId id="426" r:id="rId22"/>
    <p:sldId id="420" r:id="rId23"/>
    <p:sldId id="408" r:id="rId24"/>
    <p:sldId id="403" r:id="rId25"/>
    <p:sldId id="435" r:id="rId26"/>
    <p:sldId id="416" r:id="rId27"/>
    <p:sldId id="442" r:id="rId28"/>
    <p:sldId id="443" r:id="rId29"/>
    <p:sldId id="597" r:id="rId30"/>
    <p:sldId id="600" r:id="rId31"/>
    <p:sldId id="432" r:id="rId32"/>
    <p:sldId id="412" r:id="rId33"/>
    <p:sldId id="421" r:id="rId34"/>
    <p:sldId id="439" r:id="rId35"/>
    <p:sldId id="445" r:id="rId36"/>
    <p:sldId id="422" r:id="rId37"/>
    <p:sldId id="424" r:id="rId38"/>
    <p:sldId id="440" r:id="rId39"/>
    <p:sldId id="423" r:id="rId40"/>
    <p:sldId id="298" r:id="rId41"/>
  </p:sldIdLst>
  <p:sldSz cx="9144000" cy="5143500" type="screen16x9"/>
  <p:notesSz cx="6858000" cy="9144000"/>
  <p:defaultTextStyle>
    <a:defPPr>
      <a:defRPr lang="en-US"/>
    </a:defPPr>
    <a:lvl1pPr algn="l" defTabSz="38957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389579" algn="l" defTabSz="38957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779155" algn="l" defTabSz="38957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168733" algn="l" defTabSz="38957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558308" algn="l" defTabSz="38957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1947887" algn="l" defTabSz="389579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337463" algn="l" defTabSz="389579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2727041" algn="l" defTabSz="389579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116617" algn="l" defTabSz="389579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005200"/>
    <a:srgbClr val="00001F"/>
    <a:srgbClr val="000038"/>
    <a:srgbClr val="7FC83A"/>
    <a:srgbClr val="FCEB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23"/>
    <p:restoredTop sz="93832" autoAdjust="0"/>
  </p:normalViewPr>
  <p:slideViewPr>
    <p:cSldViewPr snapToGrid="0" snapToObjects="1">
      <p:cViewPr varScale="1">
        <p:scale>
          <a:sx n="111" d="100"/>
          <a:sy n="111" d="100"/>
        </p:scale>
        <p:origin x="232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A8ACCA-79FB-4469-A59E-03C8396D1F96}" type="doc">
      <dgm:prSet loTypeId="urn:microsoft.com/office/officeart/2008/layout/TitlePictureLineup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E39007-06B2-4FF4-B9DB-AC9CBC3B288D}">
      <dgm:prSet phldrT="[Text]"/>
      <dgm:spPr/>
      <dgm:t>
        <a:bodyPr/>
        <a:lstStyle/>
        <a:p>
          <a:r>
            <a:rPr lang="en-US" dirty="0"/>
            <a:t>Centralized</a:t>
          </a:r>
        </a:p>
      </dgm:t>
    </dgm:pt>
    <dgm:pt modelId="{B0490439-07AF-40CE-B101-03C3F01E2358}" type="parTrans" cxnId="{2ACF0801-9DD6-4FE3-BB50-45E3488D733D}">
      <dgm:prSet/>
      <dgm:spPr/>
      <dgm:t>
        <a:bodyPr/>
        <a:lstStyle/>
        <a:p>
          <a:endParaRPr lang="en-US"/>
        </a:p>
      </dgm:t>
    </dgm:pt>
    <dgm:pt modelId="{763A031B-62F1-4BFE-A3FC-A3ADBC45C5B0}" type="sibTrans" cxnId="{2ACF0801-9DD6-4FE3-BB50-45E3488D733D}">
      <dgm:prSet/>
      <dgm:spPr/>
      <dgm:t>
        <a:bodyPr/>
        <a:lstStyle/>
        <a:p>
          <a:endParaRPr lang="en-US"/>
        </a:p>
      </dgm:t>
    </dgm:pt>
    <dgm:pt modelId="{3C343F35-D329-4CD1-ADB6-82C908ECE4B5}">
      <dgm:prSet phldrT="[Text]"/>
      <dgm:spPr/>
      <dgm:t>
        <a:bodyPr/>
        <a:lstStyle/>
        <a:p>
          <a:r>
            <a:rPr lang="en-US" dirty="0"/>
            <a:t>					</a:t>
          </a:r>
        </a:p>
      </dgm:t>
    </dgm:pt>
    <dgm:pt modelId="{B5562194-51F2-474C-9F2C-CF6C3DADD051}" type="parTrans" cxnId="{395D9AD4-1D86-466E-9A24-81C54D8EBA40}">
      <dgm:prSet/>
      <dgm:spPr/>
      <dgm:t>
        <a:bodyPr/>
        <a:lstStyle/>
        <a:p>
          <a:endParaRPr lang="en-US"/>
        </a:p>
      </dgm:t>
    </dgm:pt>
    <dgm:pt modelId="{E15324D8-8575-414D-A24D-F6FF58953B9B}" type="sibTrans" cxnId="{395D9AD4-1D86-466E-9A24-81C54D8EBA40}">
      <dgm:prSet/>
      <dgm:spPr/>
      <dgm:t>
        <a:bodyPr/>
        <a:lstStyle/>
        <a:p>
          <a:endParaRPr lang="en-US"/>
        </a:p>
      </dgm:t>
    </dgm:pt>
    <dgm:pt modelId="{E3F4786D-8715-4EE5-AD17-213AB2A57B43}">
      <dgm:prSet phldrT="[Text]" custT="1"/>
      <dgm:spPr/>
      <dgm:t>
        <a:bodyPr/>
        <a:lstStyle/>
        <a:p>
          <a:r>
            <a:rPr lang="en-US" sz="1600" dirty="0"/>
            <a:t>Urine diversion/ septic</a:t>
          </a:r>
        </a:p>
      </dgm:t>
    </dgm:pt>
    <dgm:pt modelId="{FAD5F644-7456-44A0-9AE3-A05A7B270F63}" type="parTrans" cxnId="{7E1B5C5F-C7AE-4C1D-AA3A-72666C723495}">
      <dgm:prSet/>
      <dgm:spPr/>
      <dgm:t>
        <a:bodyPr/>
        <a:lstStyle/>
        <a:p>
          <a:endParaRPr lang="en-US"/>
        </a:p>
      </dgm:t>
    </dgm:pt>
    <dgm:pt modelId="{E32E347B-D7E6-45FB-A067-C802C49E236A}" type="sibTrans" cxnId="{7E1B5C5F-C7AE-4C1D-AA3A-72666C723495}">
      <dgm:prSet/>
      <dgm:spPr/>
      <dgm:t>
        <a:bodyPr/>
        <a:lstStyle/>
        <a:p>
          <a:endParaRPr lang="en-US"/>
        </a:p>
      </dgm:t>
    </dgm:pt>
    <dgm:pt modelId="{2F320E21-9D75-4E47-AEF4-27C048FC3202}">
      <dgm:prSet phldrT="[Text]" custT="1"/>
      <dgm:spPr/>
      <dgm:t>
        <a:bodyPr/>
        <a:lstStyle/>
        <a:p>
          <a:r>
            <a:rPr lang="en-US" sz="1400" dirty="0"/>
            <a:t>Energy recovery/ greywater reuse</a:t>
          </a:r>
        </a:p>
      </dgm:t>
    </dgm:pt>
    <dgm:pt modelId="{A02F9730-191C-4D95-BAC2-20F059B8300E}" type="parTrans" cxnId="{0DFFA84F-D0EA-4A91-A892-7A03577D8B34}">
      <dgm:prSet/>
      <dgm:spPr/>
      <dgm:t>
        <a:bodyPr/>
        <a:lstStyle/>
        <a:p>
          <a:endParaRPr lang="en-US"/>
        </a:p>
      </dgm:t>
    </dgm:pt>
    <dgm:pt modelId="{9F450571-F44B-428D-9325-8903750D010D}" type="sibTrans" cxnId="{0DFFA84F-D0EA-4A91-A892-7A03577D8B34}">
      <dgm:prSet/>
      <dgm:spPr/>
      <dgm:t>
        <a:bodyPr/>
        <a:lstStyle/>
        <a:p>
          <a:endParaRPr lang="en-US"/>
        </a:p>
      </dgm:t>
    </dgm:pt>
    <dgm:pt modelId="{53C6A9B1-1EFF-479D-9B85-38B926DDFE6D}">
      <dgm:prSet phldrT="[Text]" custT="1"/>
      <dgm:spPr/>
      <dgm:t>
        <a:bodyPr/>
        <a:lstStyle/>
        <a:p>
          <a:r>
            <a:rPr lang="en-US" sz="1400" dirty="0"/>
            <a:t>Energy recovery/ grey,     rainwater reuse</a:t>
          </a:r>
          <a:endParaRPr lang="en-US" sz="1400" b="0" dirty="0"/>
        </a:p>
      </dgm:t>
    </dgm:pt>
    <dgm:pt modelId="{C8D42934-A99A-4967-8AB1-A8FE8CD7E248}" type="parTrans" cxnId="{18A1BF45-74BE-4B58-947A-B1EBD81EFCB2}">
      <dgm:prSet/>
      <dgm:spPr/>
      <dgm:t>
        <a:bodyPr/>
        <a:lstStyle/>
        <a:p>
          <a:endParaRPr lang="en-US"/>
        </a:p>
      </dgm:t>
    </dgm:pt>
    <dgm:pt modelId="{8B9C021B-C665-4007-94A2-C917859EC096}" type="sibTrans" cxnId="{18A1BF45-74BE-4B58-947A-B1EBD81EFCB2}">
      <dgm:prSet/>
      <dgm:spPr/>
      <dgm:t>
        <a:bodyPr/>
        <a:lstStyle/>
        <a:p>
          <a:endParaRPr lang="en-US"/>
        </a:p>
      </dgm:t>
    </dgm:pt>
    <dgm:pt modelId="{413E68D3-ECEE-4635-9AE9-4805207FC1C6}">
      <dgm:prSet phldrT="[Text]"/>
      <dgm:spPr/>
      <dgm:t>
        <a:bodyPr/>
        <a:lstStyle/>
        <a:p>
          <a:r>
            <a:rPr lang="en-US" dirty="0"/>
            <a:t>Composting toilet/septic</a:t>
          </a:r>
        </a:p>
      </dgm:t>
    </dgm:pt>
    <dgm:pt modelId="{E654DFEC-C67F-4435-8EC1-98232EE0B4ED}" type="parTrans" cxnId="{CA384514-1C61-408C-BC1D-BBE5EDB53EB3}">
      <dgm:prSet/>
      <dgm:spPr/>
      <dgm:t>
        <a:bodyPr/>
        <a:lstStyle/>
        <a:p>
          <a:endParaRPr lang="en-US"/>
        </a:p>
      </dgm:t>
    </dgm:pt>
    <dgm:pt modelId="{AE09323E-F8A1-4D72-8EE6-D99D54871329}" type="sibTrans" cxnId="{CA384514-1C61-408C-BC1D-BBE5EDB53EB3}">
      <dgm:prSet/>
      <dgm:spPr/>
      <dgm:t>
        <a:bodyPr/>
        <a:lstStyle/>
        <a:p>
          <a:endParaRPr lang="en-US"/>
        </a:p>
      </dgm:t>
    </dgm:pt>
    <dgm:pt modelId="{C5ACC69B-FB88-40A4-9FAA-112F62275155}" type="pres">
      <dgm:prSet presAssocID="{A0A8ACCA-79FB-4469-A59E-03C8396D1F96}" presName="Name0" presStyleCnt="0">
        <dgm:presLayoutVars>
          <dgm:dir/>
        </dgm:presLayoutVars>
      </dgm:prSet>
      <dgm:spPr/>
    </dgm:pt>
    <dgm:pt modelId="{3295E395-EAD8-44C2-9F27-695EE1FF2E1C}" type="pres">
      <dgm:prSet presAssocID="{C7E39007-06B2-4FF4-B9DB-AC9CBC3B288D}" presName="composite" presStyleCnt="0"/>
      <dgm:spPr/>
    </dgm:pt>
    <dgm:pt modelId="{4D1E5E40-2D54-4386-86DA-217C30E2DB40}" type="pres">
      <dgm:prSet presAssocID="{C7E39007-06B2-4FF4-B9DB-AC9CBC3B288D}" presName="Accent" presStyleLbl="alignAcc1" presStyleIdx="0" presStyleCnt="5"/>
      <dgm:spPr/>
    </dgm:pt>
    <dgm:pt modelId="{9CDAC08D-8AE3-4EE2-91A9-EED4DB975432}" type="pres">
      <dgm:prSet presAssocID="{C7E39007-06B2-4FF4-B9DB-AC9CBC3B288D}" presName="Image" presStyleLbl="node1" presStyleIdx="0" presStyleCnt="5" custScaleX="116928" custScaleY="124142" custLinFactNeighborX="28" custLinFactNeighborY="3296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F5F7D79-089B-49C3-8B13-F167A71864F1}" type="pres">
      <dgm:prSet presAssocID="{C7E39007-06B2-4FF4-B9DB-AC9CBC3B288D}" presName="Child" presStyleLbl="revTx" presStyleIdx="0" presStyleCnt="5">
        <dgm:presLayoutVars>
          <dgm:bulletEnabled val="1"/>
        </dgm:presLayoutVars>
      </dgm:prSet>
      <dgm:spPr/>
    </dgm:pt>
    <dgm:pt modelId="{71B9BAAF-AAAE-4353-9E19-116DA8D95483}" type="pres">
      <dgm:prSet presAssocID="{C7E39007-06B2-4FF4-B9DB-AC9CBC3B288D}" presName="Parent" presStyleLbl="alignNode1" presStyleIdx="0" presStyleCnt="5" custScaleX="119760" custScaleY="528635" custLinFactNeighborY="-76342">
        <dgm:presLayoutVars>
          <dgm:bulletEnabled val="1"/>
        </dgm:presLayoutVars>
      </dgm:prSet>
      <dgm:spPr/>
    </dgm:pt>
    <dgm:pt modelId="{2434801E-0AE0-47A8-BFA1-4C6C220C9014}" type="pres">
      <dgm:prSet presAssocID="{763A031B-62F1-4BFE-A3FC-A3ADBC45C5B0}" presName="sibTrans" presStyleCnt="0"/>
      <dgm:spPr/>
    </dgm:pt>
    <dgm:pt modelId="{929FB608-BC01-4D1F-AF09-3A5F7ECB8EC9}" type="pres">
      <dgm:prSet presAssocID="{413E68D3-ECEE-4635-9AE9-4805207FC1C6}" presName="composite" presStyleCnt="0"/>
      <dgm:spPr/>
    </dgm:pt>
    <dgm:pt modelId="{09234BBB-804A-4331-86D7-34405A40C58E}" type="pres">
      <dgm:prSet presAssocID="{413E68D3-ECEE-4635-9AE9-4805207FC1C6}" presName="Accent" presStyleLbl="alignAcc1" presStyleIdx="1" presStyleCnt="5"/>
      <dgm:spPr/>
    </dgm:pt>
    <dgm:pt modelId="{940DC970-015C-4CE2-8DA7-A896BA4B6782}" type="pres">
      <dgm:prSet presAssocID="{413E68D3-ECEE-4635-9AE9-4805207FC1C6}" presName="Image" presStyleLbl="node1" presStyleIdx="1" presStyleCnt="5" custScaleX="127622" custScaleY="141025" custLinFactNeighborX="-3105" custLinFactNeighborY="3537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DF3EB16-9DD0-45AB-8730-2C9CBF26C25F}" type="pres">
      <dgm:prSet presAssocID="{413E68D3-ECEE-4635-9AE9-4805207FC1C6}" presName="Child" presStyleLbl="revTx" presStyleIdx="1" presStyleCnt="5">
        <dgm:presLayoutVars>
          <dgm:bulletEnabled val="1"/>
        </dgm:presLayoutVars>
      </dgm:prSet>
      <dgm:spPr/>
    </dgm:pt>
    <dgm:pt modelId="{B9024A7A-1B39-4E87-9AF2-51159FB43C0D}" type="pres">
      <dgm:prSet presAssocID="{413E68D3-ECEE-4635-9AE9-4805207FC1C6}" presName="Parent" presStyleLbl="alignNode1" presStyleIdx="1" presStyleCnt="5" custScaleX="113542" custScaleY="528635" custLinFactNeighborY="-76342">
        <dgm:presLayoutVars>
          <dgm:bulletEnabled val="1"/>
        </dgm:presLayoutVars>
      </dgm:prSet>
      <dgm:spPr/>
    </dgm:pt>
    <dgm:pt modelId="{105DD0F8-31C1-4663-A797-AB82C6F7F5AE}" type="pres">
      <dgm:prSet presAssocID="{AE09323E-F8A1-4D72-8EE6-D99D54871329}" presName="sibTrans" presStyleCnt="0"/>
      <dgm:spPr/>
    </dgm:pt>
    <dgm:pt modelId="{98310389-F438-44CC-BFB6-8945A3014374}" type="pres">
      <dgm:prSet presAssocID="{E3F4786D-8715-4EE5-AD17-213AB2A57B43}" presName="composite" presStyleCnt="0"/>
      <dgm:spPr/>
    </dgm:pt>
    <dgm:pt modelId="{C66F9E49-AE7B-40BA-A9F3-0FADCED2F769}" type="pres">
      <dgm:prSet presAssocID="{E3F4786D-8715-4EE5-AD17-213AB2A57B43}" presName="Accent" presStyleLbl="alignAcc1" presStyleIdx="2" presStyleCnt="5"/>
      <dgm:spPr/>
    </dgm:pt>
    <dgm:pt modelId="{A27B5C2D-D8E7-413B-9374-0869E00B3E0C}" type="pres">
      <dgm:prSet presAssocID="{E3F4786D-8715-4EE5-AD17-213AB2A57B43}" presName="Image" presStyleLbl="node1" presStyleIdx="2" presStyleCnt="5" custScaleX="143568" custScaleY="140477" custLinFactNeighborX="4148" custLinFactNeighborY="3212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AA9E067-5D72-4FB0-90DA-816A113C7439}" type="pres">
      <dgm:prSet presAssocID="{E3F4786D-8715-4EE5-AD17-213AB2A57B43}" presName="Child" presStyleLbl="revTx" presStyleIdx="2" presStyleCnt="5">
        <dgm:presLayoutVars>
          <dgm:bulletEnabled val="1"/>
        </dgm:presLayoutVars>
      </dgm:prSet>
      <dgm:spPr/>
    </dgm:pt>
    <dgm:pt modelId="{2488E5E4-AE7A-4DF5-896D-704C31484CF6}" type="pres">
      <dgm:prSet presAssocID="{E3F4786D-8715-4EE5-AD17-213AB2A57B43}" presName="Parent" presStyleLbl="alignNode1" presStyleIdx="2" presStyleCnt="5" custScaleX="137883" custScaleY="528635" custLinFactNeighborY="-76342">
        <dgm:presLayoutVars>
          <dgm:bulletEnabled val="1"/>
        </dgm:presLayoutVars>
      </dgm:prSet>
      <dgm:spPr/>
    </dgm:pt>
    <dgm:pt modelId="{D711328B-B2E0-4920-B6ED-249097C0C049}" type="pres">
      <dgm:prSet presAssocID="{E32E347B-D7E6-45FB-A067-C802C49E236A}" presName="sibTrans" presStyleCnt="0"/>
      <dgm:spPr/>
    </dgm:pt>
    <dgm:pt modelId="{31DFA5C3-AAC1-4175-AA10-03C0E5F780AA}" type="pres">
      <dgm:prSet presAssocID="{2F320E21-9D75-4E47-AEF4-27C048FC3202}" presName="composite" presStyleCnt="0"/>
      <dgm:spPr/>
    </dgm:pt>
    <dgm:pt modelId="{CAFB3E83-A334-442B-B90F-E65D49070E07}" type="pres">
      <dgm:prSet presAssocID="{2F320E21-9D75-4E47-AEF4-27C048FC3202}" presName="Accent" presStyleLbl="alignAcc1" presStyleIdx="3" presStyleCnt="5"/>
      <dgm:spPr/>
    </dgm:pt>
    <dgm:pt modelId="{9DB5E5B4-5DEA-4BE0-92FA-E8E9C5FFD508}" type="pres">
      <dgm:prSet presAssocID="{2F320E21-9D75-4E47-AEF4-27C048FC3202}" presName="Image" presStyleLbl="node1" presStyleIdx="3" presStyleCnt="5" custScaleX="148026" custScaleY="129760" custLinFactNeighborX="1170" custLinFactNeighborY="3222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40999F3-FF8F-4636-B00C-E7142198F99F}" type="pres">
      <dgm:prSet presAssocID="{2F320E21-9D75-4E47-AEF4-27C048FC3202}" presName="Child" presStyleLbl="revTx" presStyleIdx="3" presStyleCnt="5">
        <dgm:presLayoutVars>
          <dgm:bulletEnabled val="1"/>
        </dgm:presLayoutVars>
      </dgm:prSet>
      <dgm:spPr/>
    </dgm:pt>
    <dgm:pt modelId="{3C572F99-C888-4218-983C-D36A638A2F86}" type="pres">
      <dgm:prSet presAssocID="{2F320E21-9D75-4E47-AEF4-27C048FC3202}" presName="Parent" presStyleLbl="alignNode1" presStyleIdx="3" presStyleCnt="5" custScaleX="136420" custScaleY="528635" custLinFactNeighborY="-76342">
        <dgm:presLayoutVars>
          <dgm:bulletEnabled val="1"/>
        </dgm:presLayoutVars>
      </dgm:prSet>
      <dgm:spPr/>
    </dgm:pt>
    <dgm:pt modelId="{A1159BBA-7609-4082-87EA-408ECB79A3A5}" type="pres">
      <dgm:prSet presAssocID="{9F450571-F44B-428D-9325-8903750D010D}" presName="sibTrans" presStyleCnt="0"/>
      <dgm:spPr/>
    </dgm:pt>
    <dgm:pt modelId="{D368470A-CC73-432E-A7D7-9C3F1B36E610}" type="pres">
      <dgm:prSet presAssocID="{53C6A9B1-1EFF-479D-9B85-38B926DDFE6D}" presName="composite" presStyleCnt="0"/>
      <dgm:spPr/>
    </dgm:pt>
    <dgm:pt modelId="{C36576E7-219E-432E-8DA9-3F54453B84E1}" type="pres">
      <dgm:prSet presAssocID="{53C6A9B1-1EFF-479D-9B85-38B926DDFE6D}" presName="Accent" presStyleLbl="alignAcc1" presStyleIdx="4" presStyleCnt="5"/>
      <dgm:spPr/>
    </dgm:pt>
    <dgm:pt modelId="{9F389B3E-293C-4173-85A5-BB4DF4CEB545}" type="pres">
      <dgm:prSet presAssocID="{53C6A9B1-1EFF-479D-9B85-38B926DDFE6D}" presName="Image" presStyleLbl="node1" presStyleIdx="4" presStyleCnt="5" custScaleX="133549" custScaleY="127355" custLinFactNeighborX="-1038" custLinFactNeighborY="2985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475F8A74-1120-481F-BBBA-31E0C43F49DB}" type="pres">
      <dgm:prSet presAssocID="{53C6A9B1-1EFF-479D-9B85-38B926DDFE6D}" presName="Child" presStyleLbl="revTx" presStyleIdx="4" presStyleCnt="5">
        <dgm:presLayoutVars>
          <dgm:bulletEnabled val="1"/>
        </dgm:presLayoutVars>
      </dgm:prSet>
      <dgm:spPr/>
    </dgm:pt>
    <dgm:pt modelId="{482E79FD-26F7-42B7-86E8-4D097A0D9E58}" type="pres">
      <dgm:prSet presAssocID="{53C6A9B1-1EFF-479D-9B85-38B926DDFE6D}" presName="Parent" presStyleLbl="alignNode1" presStyleIdx="4" presStyleCnt="5" custScaleX="126022" custScaleY="528635" custLinFactNeighborY="-76342">
        <dgm:presLayoutVars>
          <dgm:bulletEnabled val="1"/>
        </dgm:presLayoutVars>
      </dgm:prSet>
      <dgm:spPr/>
    </dgm:pt>
  </dgm:ptLst>
  <dgm:cxnLst>
    <dgm:cxn modelId="{2ACF0801-9DD6-4FE3-BB50-45E3488D733D}" srcId="{A0A8ACCA-79FB-4469-A59E-03C8396D1F96}" destId="{C7E39007-06B2-4FF4-B9DB-AC9CBC3B288D}" srcOrd="0" destOrd="0" parTransId="{B0490439-07AF-40CE-B101-03C3F01E2358}" sibTransId="{763A031B-62F1-4BFE-A3FC-A3ADBC45C5B0}"/>
    <dgm:cxn modelId="{7EFBD701-771E-D443-93EB-F1A4758785A7}" type="presOf" srcId="{53C6A9B1-1EFF-479D-9B85-38B926DDFE6D}" destId="{482E79FD-26F7-42B7-86E8-4D097A0D9E58}" srcOrd="0" destOrd="0" presId="urn:microsoft.com/office/officeart/2008/layout/TitlePictureLineup"/>
    <dgm:cxn modelId="{83350102-4C91-AD47-8644-904E8F9C2687}" type="presOf" srcId="{A0A8ACCA-79FB-4469-A59E-03C8396D1F96}" destId="{C5ACC69B-FB88-40A4-9FAA-112F62275155}" srcOrd="0" destOrd="0" presId="urn:microsoft.com/office/officeart/2008/layout/TitlePictureLineup"/>
    <dgm:cxn modelId="{CA384514-1C61-408C-BC1D-BBE5EDB53EB3}" srcId="{A0A8ACCA-79FB-4469-A59E-03C8396D1F96}" destId="{413E68D3-ECEE-4635-9AE9-4805207FC1C6}" srcOrd="1" destOrd="0" parTransId="{E654DFEC-C67F-4435-8EC1-98232EE0B4ED}" sibTransId="{AE09323E-F8A1-4D72-8EE6-D99D54871329}"/>
    <dgm:cxn modelId="{F9F51F35-EDC5-2E4C-A3AD-344284C95826}" type="presOf" srcId="{2F320E21-9D75-4E47-AEF4-27C048FC3202}" destId="{3C572F99-C888-4218-983C-D36A638A2F86}" srcOrd="0" destOrd="0" presId="urn:microsoft.com/office/officeart/2008/layout/TitlePictureLineup"/>
    <dgm:cxn modelId="{18A1BF45-74BE-4B58-947A-B1EBD81EFCB2}" srcId="{A0A8ACCA-79FB-4469-A59E-03C8396D1F96}" destId="{53C6A9B1-1EFF-479D-9B85-38B926DDFE6D}" srcOrd="4" destOrd="0" parTransId="{C8D42934-A99A-4967-8AB1-A8FE8CD7E248}" sibTransId="{8B9C021B-C665-4007-94A2-C917859EC096}"/>
    <dgm:cxn modelId="{0DFFA84F-D0EA-4A91-A892-7A03577D8B34}" srcId="{A0A8ACCA-79FB-4469-A59E-03C8396D1F96}" destId="{2F320E21-9D75-4E47-AEF4-27C048FC3202}" srcOrd="3" destOrd="0" parTransId="{A02F9730-191C-4D95-BAC2-20F059B8300E}" sibTransId="{9F450571-F44B-428D-9325-8903750D010D}"/>
    <dgm:cxn modelId="{7E1B5C5F-C7AE-4C1D-AA3A-72666C723495}" srcId="{A0A8ACCA-79FB-4469-A59E-03C8396D1F96}" destId="{E3F4786D-8715-4EE5-AD17-213AB2A57B43}" srcOrd="2" destOrd="0" parTransId="{FAD5F644-7456-44A0-9AE3-A05A7B270F63}" sibTransId="{E32E347B-D7E6-45FB-A067-C802C49E236A}"/>
    <dgm:cxn modelId="{D2EE7CBA-A3A1-B945-933E-71967F8B04AA}" type="presOf" srcId="{C7E39007-06B2-4FF4-B9DB-AC9CBC3B288D}" destId="{71B9BAAF-AAAE-4353-9E19-116DA8D95483}" srcOrd="0" destOrd="0" presId="urn:microsoft.com/office/officeart/2008/layout/TitlePictureLineup"/>
    <dgm:cxn modelId="{239180BF-6C03-DB4B-991D-1AD1A415A0C5}" type="presOf" srcId="{3C343F35-D329-4CD1-ADB6-82C908ECE4B5}" destId="{5F5F7D79-089B-49C3-8B13-F167A71864F1}" srcOrd="0" destOrd="0" presId="urn:microsoft.com/office/officeart/2008/layout/TitlePictureLineup"/>
    <dgm:cxn modelId="{395D9AD4-1D86-466E-9A24-81C54D8EBA40}" srcId="{C7E39007-06B2-4FF4-B9DB-AC9CBC3B288D}" destId="{3C343F35-D329-4CD1-ADB6-82C908ECE4B5}" srcOrd="0" destOrd="0" parTransId="{B5562194-51F2-474C-9F2C-CF6C3DADD051}" sibTransId="{E15324D8-8575-414D-A24D-F6FF58953B9B}"/>
    <dgm:cxn modelId="{8570B0D8-112F-4546-8FE6-6346EC13AFB7}" type="presOf" srcId="{E3F4786D-8715-4EE5-AD17-213AB2A57B43}" destId="{2488E5E4-AE7A-4DF5-896D-704C31484CF6}" srcOrd="0" destOrd="0" presId="urn:microsoft.com/office/officeart/2008/layout/TitlePictureLineup"/>
    <dgm:cxn modelId="{A1D72DE2-BBB4-8141-8A77-E146022272EB}" type="presOf" srcId="{413E68D3-ECEE-4635-9AE9-4805207FC1C6}" destId="{B9024A7A-1B39-4E87-9AF2-51159FB43C0D}" srcOrd="0" destOrd="0" presId="urn:microsoft.com/office/officeart/2008/layout/TitlePictureLineup"/>
    <dgm:cxn modelId="{61FA2606-72F1-2443-8530-E6B9F63A55A2}" type="presParOf" srcId="{C5ACC69B-FB88-40A4-9FAA-112F62275155}" destId="{3295E395-EAD8-44C2-9F27-695EE1FF2E1C}" srcOrd="0" destOrd="0" presId="urn:microsoft.com/office/officeart/2008/layout/TitlePictureLineup"/>
    <dgm:cxn modelId="{934CE955-4411-9C43-9951-8DF898ADE3D7}" type="presParOf" srcId="{3295E395-EAD8-44C2-9F27-695EE1FF2E1C}" destId="{4D1E5E40-2D54-4386-86DA-217C30E2DB40}" srcOrd="0" destOrd="0" presId="urn:microsoft.com/office/officeart/2008/layout/TitlePictureLineup"/>
    <dgm:cxn modelId="{E2DD234D-3873-4748-8275-A674599CAC80}" type="presParOf" srcId="{3295E395-EAD8-44C2-9F27-695EE1FF2E1C}" destId="{9CDAC08D-8AE3-4EE2-91A9-EED4DB975432}" srcOrd="1" destOrd="0" presId="urn:microsoft.com/office/officeart/2008/layout/TitlePictureLineup"/>
    <dgm:cxn modelId="{D165A6B6-5216-3047-A2F3-94278958BAC7}" type="presParOf" srcId="{3295E395-EAD8-44C2-9F27-695EE1FF2E1C}" destId="{5F5F7D79-089B-49C3-8B13-F167A71864F1}" srcOrd="2" destOrd="0" presId="urn:microsoft.com/office/officeart/2008/layout/TitlePictureLineup"/>
    <dgm:cxn modelId="{E168F988-CD46-CB4D-9DFD-424266EF628A}" type="presParOf" srcId="{3295E395-EAD8-44C2-9F27-695EE1FF2E1C}" destId="{71B9BAAF-AAAE-4353-9E19-116DA8D95483}" srcOrd="3" destOrd="0" presId="urn:microsoft.com/office/officeart/2008/layout/TitlePictureLineup"/>
    <dgm:cxn modelId="{EAFADD38-2F2D-0A43-83A9-3905BD9D96F4}" type="presParOf" srcId="{C5ACC69B-FB88-40A4-9FAA-112F62275155}" destId="{2434801E-0AE0-47A8-BFA1-4C6C220C9014}" srcOrd="1" destOrd="0" presId="urn:microsoft.com/office/officeart/2008/layout/TitlePictureLineup"/>
    <dgm:cxn modelId="{E203DB2C-DA63-3C41-AC4C-B5FD1745EAB9}" type="presParOf" srcId="{C5ACC69B-FB88-40A4-9FAA-112F62275155}" destId="{929FB608-BC01-4D1F-AF09-3A5F7ECB8EC9}" srcOrd="2" destOrd="0" presId="urn:microsoft.com/office/officeart/2008/layout/TitlePictureLineup"/>
    <dgm:cxn modelId="{BCA0C7C9-16C0-914F-A7FC-02F2627A74A6}" type="presParOf" srcId="{929FB608-BC01-4D1F-AF09-3A5F7ECB8EC9}" destId="{09234BBB-804A-4331-86D7-34405A40C58E}" srcOrd="0" destOrd="0" presId="urn:microsoft.com/office/officeart/2008/layout/TitlePictureLineup"/>
    <dgm:cxn modelId="{F8678AC3-86C0-6E4A-B7BB-25D2D2F649C6}" type="presParOf" srcId="{929FB608-BC01-4D1F-AF09-3A5F7ECB8EC9}" destId="{940DC970-015C-4CE2-8DA7-A896BA4B6782}" srcOrd="1" destOrd="0" presId="urn:microsoft.com/office/officeart/2008/layout/TitlePictureLineup"/>
    <dgm:cxn modelId="{0F95E1CD-D010-3641-9B7E-C7D766C249D7}" type="presParOf" srcId="{929FB608-BC01-4D1F-AF09-3A5F7ECB8EC9}" destId="{3DF3EB16-9DD0-45AB-8730-2C9CBF26C25F}" srcOrd="2" destOrd="0" presId="urn:microsoft.com/office/officeart/2008/layout/TitlePictureLineup"/>
    <dgm:cxn modelId="{F08E86C3-CD9B-5942-AFAB-1D2D2FA20325}" type="presParOf" srcId="{929FB608-BC01-4D1F-AF09-3A5F7ECB8EC9}" destId="{B9024A7A-1B39-4E87-9AF2-51159FB43C0D}" srcOrd="3" destOrd="0" presId="urn:microsoft.com/office/officeart/2008/layout/TitlePictureLineup"/>
    <dgm:cxn modelId="{6E2F776E-743E-E840-8279-E4201E04D719}" type="presParOf" srcId="{C5ACC69B-FB88-40A4-9FAA-112F62275155}" destId="{105DD0F8-31C1-4663-A797-AB82C6F7F5AE}" srcOrd="3" destOrd="0" presId="urn:microsoft.com/office/officeart/2008/layout/TitlePictureLineup"/>
    <dgm:cxn modelId="{391B3188-ADF4-3047-8CCE-997260F717BB}" type="presParOf" srcId="{C5ACC69B-FB88-40A4-9FAA-112F62275155}" destId="{98310389-F438-44CC-BFB6-8945A3014374}" srcOrd="4" destOrd="0" presId="urn:microsoft.com/office/officeart/2008/layout/TitlePictureLineup"/>
    <dgm:cxn modelId="{EE9E70ED-ACF7-EE4A-A2FF-C829A67A8B7D}" type="presParOf" srcId="{98310389-F438-44CC-BFB6-8945A3014374}" destId="{C66F9E49-AE7B-40BA-A9F3-0FADCED2F769}" srcOrd="0" destOrd="0" presId="urn:microsoft.com/office/officeart/2008/layout/TitlePictureLineup"/>
    <dgm:cxn modelId="{5B3F5EF0-C9A9-2B47-B595-EBE980EC1A15}" type="presParOf" srcId="{98310389-F438-44CC-BFB6-8945A3014374}" destId="{A27B5C2D-D8E7-413B-9374-0869E00B3E0C}" srcOrd="1" destOrd="0" presId="urn:microsoft.com/office/officeart/2008/layout/TitlePictureLineup"/>
    <dgm:cxn modelId="{00352C4F-60EF-A645-A901-CC0DFBE083C7}" type="presParOf" srcId="{98310389-F438-44CC-BFB6-8945A3014374}" destId="{DAA9E067-5D72-4FB0-90DA-816A113C7439}" srcOrd="2" destOrd="0" presId="urn:microsoft.com/office/officeart/2008/layout/TitlePictureLineup"/>
    <dgm:cxn modelId="{1208AD9D-F8DA-854A-8128-7AB0C357E334}" type="presParOf" srcId="{98310389-F438-44CC-BFB6-8945A3014374}" destId="{2488E5E4-AE7A-4DF5-896D-704C31484CF6}" srcOrd="3" destOrd="0" presId="urn:microsoft.com/office/officeart/2008/layout/TitlePictureLineup"/>
    <dgm:cxn modelId="{9410FF4A-A40F-4545-AE0A-3F5DD854E37D}" type="presParOf" srcId="{C5ACC69B-FB88-40A4-9FAA-112F62275155}" destId="{D711328B-B2E0-4920-B6ED-249097C0C049}" srcOrd="5" destOrd="0" presId="urn:microsoft.com/office/officeart/2008/layout/TitlePictureLineup"/>
    <dgm:cxn modelId="{D64C3FF3-74E5-4845-A7C5-AD4B7844FA25}" type="presParOf" srcId="{C5ACC69B-FB88-40A4-9FAA-112F62275155}" destId="{31DFA5C3-AAC1-4175-AA10-03C0E5F780AA}" srcOrd="6" destOrd="0" presId="urn:microsoft.com/office/officeart/2008/layout/TitlePictureLineup"/>
    <dgm:cxn modelId="{A48F8865-9A8D-3E47-BF21-F2533207AE1E}" type="presParOf" srcId="{31DFA5C3-AAC1-4175-AA10-03C0E5F780AA}" destId="{CAFB3E83-A334-442B-B90F-E65D49070E07}" srcOrd="0" destOrd="0" presId="urn:microsoft.com/office/officeart/2008/layout/TitlePictureLineup"/>
    <dgm:cxn modelId="{C082B11E-FD81-3248-B64E-985D0E944189}" type="presParOf" srcId="{31DFA5C3-AAC1-4175-AA10-03C0E5F780AA}" destId="{9DB5E5B4-5DEA-4BE0-92FA-E8E9C5FFD508}" srcOrd="1" destOrd="0" presId="urn:microsoft.com/office/officeart/2008/layout/TitlePictureLineup"/>
    <dgm:cxn modelId="{412EB9D4-491E-384D-8876-16E364326FF4}" type="presParOf" srcId="{31DFA5C3-AAC1-4175-AA10-03C0E5F780AA}" destId="{940999F3-FF8F-4636-B00C-E7142198F99F}" srcOrd="2" destOrd="0" presId="urn:microsoft.com/office/officeart/2008/layout/TitlePictureLineup"/>
    <dgm:cxn modelId="{A381CC03-BEF8-9C46-A9E0-D34AA9304C8A}" type="presParOf" srcId="{31DFA5C3-AAC1-4175-AA10-03C0E5F780AA}" destId="{3C572F99-C888-4218-983C-D36A638A2F86}" srcOrd="3" destOrd="0" presId="urn:microsoft.com/office/officeart/2008/layout/TitlePictureLineup"/>
    <dgm:cxn modelId="{A95A1F4E-376B-CA46-9E93-DEB0B6E2BAE7}" type="presParOf" srcId="{C5ACC69B-FB88-40A4-9FAA-112F62275155}" destId="{A1159BBA-7609-4082-87EA-408ECB79A3A5}" srcOrd="7" destOrd="0" presId="urn:microsoft.com/office/officeart/2008/layout/TitlePictureLineup"/>
    <dgm:cxn modelId="{455591AE-3822-E14F-8DD7-652E49E2F1AD}" type="presParOf" srcId="{C5ACC69B-FB88-40A4-9FAA-112F62275155}" destId="{D368470A-CC73-432E-A7D7-9C3F1B36E610}" srcOrd="8" destOrd="0" presId="urn:microsoft.com/office/officeart/2008/layout/TitlePictureLineup"/>
    <dgm:cxn modelId="{141E72BE-4829-5B43-8F68-25D29CFA964E}" type="presParOf" srcId="{D368470A-CC73-432E-A7D7-9C3F1B36E610}" destId="{C36576E7-219E-432E-8DA9-3F54453B84E1}" srcOrd="0" destOrd="0" presId="urn:microsoft.com/office/officeart/2008/layout/TitlePictureLineup"/>
    <dgm:cxn modelId="{2C6289EA-0890-564E-93F4-D752D640A10D}" type="presParOf" srcId="{D368470A-CC73-432E-A7D7-9C3F1B36E610}" destId="{9F389B3E-293C-4173-85A5-BB4DF4CEB545}" srcOrd="1" destOrd="0" presId="urn:microsoft.com/office/officeart/2008/layout/TitlePictureLineup"/>
    <dgm:cxn modelId="{E4363C43-6D55-CD42-B6DC-735CD1F112D5}" type="presParOf" srcId="{D368470A-CC73-432E-A7D7-9C3F1B36E610}" destId="{475F8A74-1120-481F-BBBA-31E0C43F49DB}" srcOrd="2" destOrd="0" presId="urn:microsoft.com/office/officeart/2008/layout/TitlePictureLineup"/>
    <dgm:cxn modelId="{62FF66AE-DED8-DC48-ADCD-E6553ADB66C9}" type="presParOf" srcId="{D368470A-CC73-432E-A7D7-9C3F1B36E610}" destId="{482E79FD-26F7-42B7-86E8-4D097A0D9E58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1E5E40-2D54-4386-86DA-217C30E2DB40}">
      <dsp:nvSpPr>
        <dsp:cNvPr id="0" name=""/>
        <dsp:cNvSpPr/>
      </dsp:nvSpPr>
      <dsp:spPr>
        <a:xfrm>
          <a:off x="90198" y="1443306"/>
          <a:ext cx="0" cy="1640319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DAC08D-8AE3-4EE2-91A9-EED4DB975432}">
      <dsp:nvSpPr>
        <dsp:cNvPr id="0" name=""/>
        <dsp:cNvSpPr/>
      </dsp:nvSpPr>
      <dsp:spPr>
        <a:xfrm>
          <a:off x="62983" y="1652204"/>
          <a:ext cx="1008757" cy="91634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F5F7D79-089B-49C3-8B13-F167A71864F1}">
      <dsp:nvSpPr>
        <dsp:cNvPr id="0" name=""/>
        <dsp:cNvSpPr/>
      </dsp:nvSpPr>
      <dsp:spPr>
        <a:xfrm>
          <a:off x="135762" y="2236127"/>
          <a:ext cx="862716" cy="847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					</a:t>
          </a:r>
        </a:p>
      </dsp:txBody>
      <dsp:txXfrm>
        <a:off x="135762" y="2236127"/>
        <a:ext cx="862716" cy="847498"/>
      </dsp:txXfrm>
    </dsp:sp>
    <dsp:sp modelId="{71B9BAAF-AAAE-4353-9E19-116DA8D95483}">
      <dsp:nvSpPr>
        <dsp:cNvPr id="0" name=""/>
        <dsp:cNvSpPr/>
      </dsp:nvSpPr>
      <dsp:spPr>
        <a:xfrm>
          <a:off x="162" y="731299"/>
          <a:ext cx="1091359" cy="96347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Centralized</a:t>
          </a:r>
        </a:p>
      </dsp:txBody>
      <dsp:txXfrm>
        <a:off x="162" y="731299"/>
        <a:ext cx="1091359" cy="963477"/>
      </dsp:txXfrm>
    </dsp:sp>
    <dsp:sp modelId="{09234BBB-804A-4331-86D7-34405A40C58E}">
      <dsp:nvSpPr>
        <dsp:cNvPr id="0" name=""/>
        <dsp:cNvSpPr/>
      </dsp:nvSpPr>
      <dsp:spPr>
        <a:xfrm>
          <a:off x="1315259" y="1443306"/>
          <a:ext cx="0" cy="1640319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0DC970-015C-4CE2-8DA7-A896BA4B6782}">
      <dsp:nvSpPr>
        <dsp:cNvPr id="0" name=""/>
        <dsp:cNvSpPr/>
      </dsp:nvSpPr>
      <dsp:spPr>
        <a:xfrm>
          <a:off x="1214887" y="1607690"/>
          <a:ext cx="1101016" cy="104096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DF3EB16-9DD0-45AB-8730-2C9CBF26C25F}">
      <dsp:nvSpPr>
        <dsp:cNvPr id="0" name=""/>
        <dsp:cNvSpPr/>
      </dsp:nvSpPr>
      <dsp:spPr>
        <a:xfrm>
          <a:off x="1360824" y="2236127"/>
          <a:ext cx="862716" cy="847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024A7A-1B39-4E87-9AF2-51159FB43C0D}">
      <dsp:nvSpPr>
        <dsp:cNvPr id="0" name=""/>
        <dsp:cNvSpPr/>
      </dsp:nvSpPr>
      <dsp:spPr>
        <a:xfrm>
          <a:off x="1253556" y="731299"/>
          <a:ext cx="1034695" cy="96347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Composting toilet/septic</a:t>
          </a:r>
        </a:p>
      </dsp:txBody>
      <dsp:txXfrm>
        <a:off x="1253556" y="731299"/>
        <a:ext cx="1034695" cy="963477"/>
      </dsp:txXfrm>
    </dsp:sp>
    <dsp:sp modelId="{C66F9E49-AE7B-40BA-A9F3-0FADCED2F769}">
      <dsp:nvSpPr>
        <dsp:cNvPr id="0" name=""/>
        <dsp:cNvSpPr/>
      </dsp:nvSpPr>
      <dsp:spPr>
        <a:xfrm>
          <a:off x="2665455" y="1443306"/>
          <a:ext cx="0" cy="1640319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7B5C2D-D8E7-413B-9374-0869E00B3E0C}">
      <dsp:nvSpPr>
        <dsp:cNvPr id="0" name=""/>
        <dsp:cNvSpPr/>
      </dsp:nvSpPr>
      <dsp:spPr>
        <a:xfrm>
          <a:off x="2558870" y="1585753"/>
          <a:ext cx="1238585" cy="103692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AA9E067-5D72-4FB0-90DA-816A113C7439}">
      <dsp:nvSpPr>
        <dsp:cNvPr id="0" name=""/>
        <dsp:cNvSpPr/>
      </dsp:nvSpPr>
      <dsp:spPr>
        <a:xfrm>
          <a:off x="2711019" y="2236127"/>
          <a:ext cx="862716" cy="847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88E5E4-AE7A-4DF5-896D-704C31484CF6}">
      <dsp:nvSpPr>
        <dsp:cNvPr id="0" name=""/>
        <dsp:cNvSpPr/>
      </dsp:nvSpPr>
      <dsp:spPr>
        <a:xfrm>
          <a:off x="2492843" y="731299"/>
          <a:ext cx="1256511" cy="96347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Urine diversion/ septic</a:t>
          </a:r>
        </a:p>
      </dsp:txBody>
      <dsp:txXfrm>
        <a:off x="2492843" y="731299"/>
        <a:ext cx="1256511" cy="963477"/>
      </dsp:txXfrm>
    </dsp:sp>
    <dsp:sp modelId="{CAFB3E83-A334-442B-B90F-E65D49070E07}">
      <dsp:nvSpPr>
        <dsp:cNvPr id="0" name=""/>
        <dsp:cNvSpPr/>
      </dsp:nvSpPr>
      <dsp:spPr>
        <a:xfrm>
          <a:off x="4077768" y="1443306"/>
          <a:ext cx="0" cy="1640319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B5E5B4-5DEA-4BE0-92FA-E8E9C5FFD508}">
      <dsp:nvSpPr>
        <dsp:cNvPr id="0" name=""/>
        <dsp:cNvSpPr/>
      </dsp:nvSpPr>
      <dsp:spPr>
        <a:xfrm>
          <a:off x="3926262" y="1626000"/>
          <a:ext cx="1277045" cy="957815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40999F3-FF8F-4636-B00C-E7142198F99F}">
      <dsp:nvSpPr>
        <dsp:cNvPr id="0" name=""/>
        <dsp:cNvSpPr/>
      </dsp:nvSpPr>
      <dsp:spPr>
        <a:xfrm>
          <a:off x="4123333" y="2236127"/>
          <a:ext cx="862716" cy="847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572F99-C888-4218-983C-D36A638A2F86}">
      <dsp:nvSpPr>
        <dsp:cNvPr id="0" name=""/>
        <dsp:cNvSpPr/>
      </dsp:nvSpPr>
      <dsp:spPr>
        <a:xfrm>
          <a:off x="3911823" y="731299"/>
          <a:ext cx="1243179" cy="96347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Energy recovery/ greywater reuse</a:t>
          </a:r>
        </a:p>
      </dsp:txBody>
      <dsp:txXfrm>
        <a:off x="3911823" y="731299"/>
        <a:ext cx="1243179" cy="963477"/>
      </dsp:txXfrm>
    </dsp:sp>
    <dsp:sp modelId="{C36576E7-219E-432E-8DA9-3F54453B84E1}">
      <dsp:nvSpPr>
        <dsp:cNvPr id="0" name=""/>
        <dsp:cNvSpPr/>
      </dsp:nvSpPr>
      <dsp:spPr>
        <a:xfrm>
          <a:off x="5461934" y="1443306"/>
          <a:ext cx="0" cy="1640319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389B3E-293C-4173-85A5-BB4DF4CEB545}">
      <dsp:nvSpPr>
        <dsp:cNvPr id="0" name=""/>
        <dsp:cNvSpPr/>
      </dsp:nvSpPr>
      <dsp:spPr>
        <a:xfrm>
          <a:off x="5353827" y="1617404"/>
          <a:ext cx="1152149" cy="940062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75F8A74-1120-481F-BBBA-31E0C43F49DB}">
      <dsp:nvSpPr>
        <dsp:cNvPr id="0" name=""/>
        <dsp:cNvSpPr/>
      </dsp:nvSpPr>
      <dsp:spPr>
        <a:xfrm>
          <a:off x="5507498" y="2236127"/>
          <a:ext cx="862716" cy="847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2E79FD-26F7-42B7-86E8-4D097A0D9E58}">
      <dsp:nvSpPr>
        <dsp:cNvPr id="0" name=""/>
        <dsp:cNvSpPr/>
      </dsp:nvSpPr>
      <dsp:spPr>
        <a:xfrm>
          <a:off x="5343366" y="731299"/>
          <a:ext cx="1148423" cy="96347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Energy recovery/ grey,     rainwater reuse</a:t>
          </a:r>
          <a:endParaRPr lang="en-US" sz="1400" b="0" kern="1200" dirty="0"/>
        </a:p>
      </dsp:txBody>
      <dsp:txXfrm>
        <a:off x="5343366" y="731299"/>
        <a:ext cx="1148423" cy="9634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-1" y="0"/>
            <a:ext cx="6856413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b="1" dirty="0"/>
              <a:t>Pathogen risk management considerations for safe household water uses</a:t>
            </a:r>
          </a:p>
          <a:p>
            <a:r>
              <a:rPr lang="en-US" b="1" dirty="0"/>
              <a:t>Keynote presented at WIHAH 2016, Hilton Anchorage, Alaska September 21</a:t>
            </a:r>
            <a:r>
              <a:rPr lang="en-US" b="1" baseline="30000" dirty="0"/>
              <a:t>st</a:t>
            </a:r>
            <a:r>
              <a:rPr lang="en-US" b="1" dirty="0"/>
              <a:t>, 2016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err="1"/>
              <a:t>Ashbolt@ualberta.ca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D684E-D97E-644A-B775-1C434D7B3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1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509513-921D-EC43-B833-3E40036BA262}" type="datetimeFigureOut">
              <a:rPr lang="en-US" smtClean="0"/>
              <a:t>6/18/18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1E7CE-C4DD-A84D-9671-71529B3B1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92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8957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389579" algn="l" defTabSz="38957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779155" algn="l" defTabSz="38957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168733" algn="l" defTabSz="38957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558308" algn="l" defTabSz="38957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1947887" algn="l" defTabSz="38957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337463" algn="l" defTabSz="38957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727041" algn="l" defTabSz="38957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116617" algn="l" defTabSz="38957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Pacini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F. "</a:t>
            </a:r>
            <a:r>
              <a:rPr lang="en-US" sz="1200" kern="1200" dirty="0" err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Osservazioni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microscopiche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e </a:t>
            </a:r>
            <a:r>
              <a:rPr lang="en-US" sz="1200" kern="1200" dirty="0" err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deduzioni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patologiche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sul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cholera </a:t>
            </a:r>
            <a:r>
              <a:rPr lang="en-US" sz="1200" kern="1200" dirty="0" err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asiatico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" [Microscopic observations and pathological deductions on Asiatic cholera]. </a:t>
            </a:r>
            <a:r>
              <a:rPr lang="en-US" sz="1200" i="1" kern="1200" dirty="0" err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Gazzetta</a:t>
            </a:r>
            <a:r>
              <a:rPr lang="en-US" sz="1200" i="1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Medica</a:t>
            </a:r>
            <a:r>
              <a:rPr lang="en-US" sz="1200" i="1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Italiana</a:t>
            </a:r>
            <a:r>
              <a:rPr lang="en-US" sz="1200" i="1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sz="1200" b="1" i="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1854;</a:t>
            </a:r>
            <a:r>
              <a:rPr lang="en-US" sz="1200" b="0" i="1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4</a:t>
            </a:r>
            <a:r>
              <a:rPr lang="en-US" sz="1200" b="0" i="0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,(51):405-412</a:t>
            </a:r>
            <a:endParaRPr lang="en-US" dirty="0"/>
          </a:p>
          <a:p>
            <a:r>
              <a:rPr lang="en-US" dirty="0"/>
              <a:t>20% from waterborne viruses in Mark B EHP 2012 paper</a:t>
            </a:r>
          </a:p>
          <a:p>
            <a:r>
              <a:rPr lang="en-US" dirty="0"/>
              <a:t>Sir Joseph </a:t>
            </a:r>
            <a:r>
              <a:rPr lang="en-US" dirty="0" err="1"/>
              <a:t>Bazalgette</a:t>
            </a:r>
            <a:r>
              <a:rPr lang="en-US" dirty="0"/>
              <a:t> led the </a:t>
            </a:r>
            <a:r>
              <a:rPr lang="en-US" dirty="0" err="1"/>
              <a:t>sewering</a:t>
            </a:r>
            <a:r>
              <a:rPr lang="en-US" dirty="0"/>
              <a:t> campaign,</a:t>
            </a:r>
            <a:r>
              <a:rPr lang="en-US" baseline="0" dirty="0"/>
              <a:t> but did not solve typhoid fever, e.g. 1873 described by William Budd.  Chadwick led it for Public Good, Poor Law reform of 1834; not financial or other reasons, 1934 Commissioner to the Poor Law, Commission of Sewers in London from 1848-49.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1E7CE-C4DD-A84D-9671-71529B3B1C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263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077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49EA7-650E-3E42-8796-1FE54EC244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77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11B15B-37C4-4F7D-812E-1566BE4AF37A}" type="slidenum">
              <a:rPr lang="en-US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aseline="0" dirty="0"/>
              <a:t>Score : best/option</a:t>
            </a:r>
          </a:p>
          <a:p>
            <a:pPr eaLnBrk="1" hangingPunct="1"/>
            <a:endParaRPr lang="en-US" baseline="0" dirty="0"/>
          </a:p>
          <a:p>
            <a:pPr eaLnBrk="1" hangingPunct="1"/>
            <a:r>
              <a:rPr lang="en-US" baseline="0" dirty="0"/>
              <a:t>Resilience cut</a:t>
            </a:r>
          </a:p>
        </p:txBody>
      </p:sp>
    </p:spTree>
    <p:extLst>
      <p:ext uri="{BB962C8B-B14F-4D97-AF65-F5344CB8AC3E}">
        <p14:creationId xmlns:p14="http://schemas.microsoft.com/office/powerpoint/2010/main" val="412634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97301" eaLnBrk="0" fontAlgn="base" hangingPunct="0">
              <a:spcAft>
                <a:spcPct val="0"/>
              </a:spcAft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5B062-13D0-49E6-8C43-6BDE6866476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/>
              <a:t>4/24/2013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dirty="0"/>
              <a:t>Tt Presentation</a:t>
            </a:r>
          </a:p>
        </p:txBody>
      </p:sp>
    </p:spTree>
    <p:extLst>
      <p:ext uri="{BB962C8B-B14F-4D97-AF65-F5344CB8AC3E}">
        <p14:creationId xmlns:p14="http://schemas.microsoft.com/office/powerpoint/2010/main" val="2372902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F8DEAA-0097-954B-B7C7-DEF946649F96}" type="slidenum">
              <a:rPr lang="en-GB"/>
              <a:pPr/>
              <a:t>26</a:t>
            </a:fld>
            <a:endParaRPr lang="en-GB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30588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58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524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WWTP removes many antibiotics, but not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sulfamethoxazole, but</a:t>
            </a:r>
            <a:r>
              <a:rPr lang="en-US" dirty="0"/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β-lactam antibiotics are degraded to undetectable levels in humans or the sanitation system before reaching the WWTP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475B3-2456-CA49-B39B-2D0A1A686B2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46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8"/>
            <a:ext cx="7772400" cy="1102519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97"/>
            <a:ext cx="2133600" cy="273844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pPr>
              <a:defRPr/>
            </a:pPr>
            <a:fld id="{B751A11C-162E-1B40-B00A-31420277E73C}" type="datetimeFigureOut">
              <a:rPr lang="en-US"/>
              <a:pPr>
                <a:defRPr/>
              </a:pPr>
              <a:t>6/18/18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97"/>
            <a:ext cx="2895600" cy="273844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97"/>
            <a:ext cx="2133600" cy="273844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pPr>
              <a:defRPr/>
            </a:pPr>
            <a:fld id="{E0EE0979-394E-3F40-AEA2-1CD6AEBEAD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3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052053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89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18"/>
            <a:ext cx="2057400" cy="4119089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18"/>
            <a:ext cx="6019800" cy="4119089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46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200150"/>
            <a:ext cx="7620000" cy="742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26CB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2000250"/>
            <a:ext cx="3810000" cy="2571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online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000250"/>
            <a:ext cx="3810000" cy="2571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05000" y="4686300"/>
            <a:ext cx="5486400" cy="342900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4668441"/>
            <a:ext cx="609600" cy="1714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BD19D-1AD5-4CAC-89D1-B34F8F03A72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242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b="1">
                <a:solidFill>
                  <a:srgbClr val="005200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7"/>
            <a:ext cx="8229600" cy="3192578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52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9"/>
            <a:ext cx="7772400" cy="1021556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3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6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2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98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83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3952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23942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23942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6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1800" b="1"/>
            </a:lvl1pPr>
            <a:lvl2pPr marL="342854" indent="0">
              <a:buNone/>
              <a:defRPr sz="1500" b="1"/>
            </a:lvl2pPr>
            <a:lvl3pPr marL="685711" indent="0">
              <a:buNone/>
              <a:defRPr sz="1400" b="1"/>
            </a:lvl3pPr>
            <a:lvl4pPr marL="1028567" indent="0">
              <a:buNone/>
              <a:defRPr sz="1200" b="1"/>
            </a:lvl4pPr>
            <a:lvl5pPr marL="1371422" indent="0">
              <a:buNone/>
              <a:defRPr sz="1200" b="1"/>
            </a:lvl5pPr>
            <a:lvl6pPr marL="1714280" indent="0">
              <a:buNone/>
              <a:defRPr sz="1200" b="1"/>
            </a:lvl6pPr>
            <a:lvl7pPr marL="2057132" indent="0">
              <a:buNone/>
              <a:defRPr sz="1200" b="1"/>
            </a:lvl7pPr>
            <a:lvl8pPr marL="2399986" indent="0">
              <a:buNone/>
              <a:defRPr sz="1200" b="1"/>
            </a:lvl8pPr>
            <a:lvl9pPr marL="2742839" indent="0">
              <a:buNone/>
              <a:defRPr sz="12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89527"/>
            <a:ext cx="4040188" cy="2818823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151335"/>
            <a:ext cx="4041775" cy="47982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1800" b="1"/>
            </a:lvl1pPr>
            <a:lvl2pPr marL="342854" indent="0">
              <a:buNone/>
              <a:defRPr sz="1500" b="1"/>
            </a:lvl2pPr>
            <a:lvl3pPr marL="685711" indent="0">
              <a:buNone/>
              <a:defRPr sz="1400" b="1"/>
            </a:lvl3pPr>
            <a:lvl4pPr marL="1028567" indent="0">
              <a:buNone/>
              <a:defRPr sz="1200" b="1"/>
            </a:lvl4pPr>
            <a:lvl5pPr marL="1371422" indent="0">
              <a:buNone/>
              <a:defRPr sz="1200" b="1"/>
            </a:lvl5pPr>
            <a:lvl6pPr marL="1714280" indent="0">
              <a:buNone/>
              <a:defRPr sz="1200" b="1"/>
            </a:lvl6pPr>
            <a:lvl7pPr marL="2057132" indent="0">
              <a:buNone/>
              <a:defRPr sz="1200" b="1"/>
            </a:lvl7pPr>
            <a:lvl8pPr marL="2399986" indent="0">
              <a:buNone/>
              <a:defRPr sz="1200" b="1"/>
            </a:lvl8pPr>
            <a:lvl9pPr marL="2742839" indent="0">
              <a:buNone/>
              <a:defRPr sz="12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1589527"/>
            <a:ext cx="4041775" cy="2818823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86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b="1">
                <a:solidFill>
                  <a:srgbClr val="005200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87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168764"/>
            <a:ext cx="2133600" cy="273844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pPr>
              <a:defRPr/>
            </a:pPr>
            <a:fld id="{DDACAB23-6BF8-4D45-BDE5-A1887FD1A73B}" type="datetimeFigureOut">
              <a:rPr lang="en-US"/>
              <a:pPr>
                <a:defRPr/>
              </a:pPr>
              <a:t>6/18/18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168764"/>
            <a:ext cx="2895600" cy="273844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168764"/>
            <a:ext cx="2133600" cy="273844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pPr>
              <a:defRPr/>
            </a:pPr>
            <a:fld id="{54E38877-BDEA-CB4B-8E67-CC116767E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89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15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827"/>
            <a:ext cx="5111750" cy="417232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30079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100"/>
            </a:lvl1pPr>
            <a:lvl2pPr marL="342854" indent="0">
              <a:buNone/>
              <a:defRPr sz="900"/>
            </a:lvl2pPr>
            <a:lvl3pPr marL="685711" indent="0">
              <a:buNone/>
              <a:defRPr sz="800"/>
            </a:lvl3pPr>
            <a:lvl4pPr marL="1028567" indent="0">
              <a:buNone/>
              <a:defRPr sz="700"/>
            </a:lvl4pPr>
            <a:lvl5pPr marL="1371422" indent="0">
              <a:buNone/>
              <a:defRPr sz="700"/>
            </a:lvl5pPr>
            <a:lvl6pPr marL="1714280" indent="0">
              <a:buNone/>
              <a:defRPr sz="700"/>
            </a:lvl6pPr>
            <a:lvl7pPr marL="2057132" indent="0">
              <a:buNone/>
              <a:defRPr sz="700"/>
            </a:lvl7pPr>
            <a:lvl8pPr marL="2399986" indent="0">
              <a:buNone/>
              <a:defRPr sz="700"/>
            </a:lvl8pPr>
            <a:lvl9pPr marL="2742839" indent="0">
              <a:buNone/>
              <a:defRPr sz="7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1886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15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91430" tIns="45715" rIns="91430" bIns="45715" rtlCol="0">
            <a:normAutofit/>
          </a:bodyPr>
          <a:lstStyle>
            <a:lvl1pPr marL="0" indent="0">
              <a:buNone/>
              <a:defRPr sz="2400"/>
            </a:lvl1pPr>
            <a:lvl2pPr marL="342854" indent="0">
              <a:buNone/>
              <a:defRPr sz="2100"/>
            </a:lvl2pPr>
            <a:lvl3pPr marL="685711" indent="0">
              <a:buNone/>
              <a:defRPr sz="1800"/>
            </a:lvl3pPr>
            <a:lvl4pPr marL="1028567" indent="0">
              <a:buNone/>
              <a:defRPr sz="1500"/>
            </a:lvl4pPr>
            <a:lvl5pPr marL="1371422" indent="0">
              <a:buNone/>
              <a:defRPr sz="1500"/>
            </a:lvl5pPr>
            <a:lvl6pPr marL="1714280" indent="0">
              <a:buNone/>
              <a:defRPr sz="1500"/>
            </a:lvl6pPr>
            <a:lvl7pPr marL="2057132" indent="0">
              <a:buNone/>
              <a:defRPr sz="1500"/>
            </a:lvl7pPr>
            <a:lvl8pPr marL="2399986" indent="0">
              <a:buNone/>
              <a:defRPr sz="1500"/>
            </a:lvl8pPr>
            <a:lvl9pPr marL="2742839" indent="0">
              <a:buNone/>
              <a:defRPr sz="1500"/>
            </a:lvl9pPr>
          </a:lstStyle>
          <a:p>
            <a:pPr lvl="0"/>
            <a:r>
              <a:rPr lang="en-CA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8"/>
            <a:ext cx="5486400" cy="419272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100"/>
            </a:lvl1pPr>
            <a:lvl2pPr marL="342854" indent="0">
              <a:buNone/>
              <a:defRPr sz="900"/>
            </a:lvl2pPr>
            <a:lvl3pPr marL="685711" indent="0">
              <a:buNone/>
              <a:defRPr sz="800"/>
            </a:lvl3pPr>
            <a:lvl4pPr marL="1028567" indent="0">
              <a:buNone/>
              <a:defRPr sz="700"/>
            </a:lvl4pPr>
            <a:lvl5pPr marL="1371422" indent="0">
              <a:buNone/>
              <a:defRPr sz="700"/>
            </a:lvl5pPr>
            <a:lvl6pPr marL="1714280" indent="0">
              <a:buNone/>
              <a:defRPr sz="700"/>
            </a:lvl6pPr>
            <a:lvl7pPr marL="2057132" indent="0">
              <a:buNone/>
              <a:defRPr sz="700"/>
            </a:lvl7pPr>
            <a:lvl8pPr marL="2399986" indent="0">
              <a:buNone/>
              <a:defRPr sz="700"/>
            </a:lvl8pPr>
            <a:lvl9pPr marL="2742839" indent="0">
              <a:buNone/>
              <a:defRPr sz="7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4913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342854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342854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42854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42854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42854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854" algn="ctr" defTabSz="342854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711" algn="ctr" defTabSz="342854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567" algn="ctr" defTabSz="342854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422" algn="ctr" defTabSz="342854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44" indent="-257144" algn="l" defTabSz="342854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140" indent="-214287" algn="l" defTabSz="342854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140" indent="-171429" algn="l" defTabSz="342854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199993" indent="-171429" algn="l" defTabSz="342854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2848" indent="-171429" algn="l" defTabSz="342854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704" indent="-171429" algn="l" defTabSz="34285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59" indent="-171429" algn="l" defTabSz="34285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15" indent="-171429" algn="l" defTabSz="34285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71" indent="-171429" algn="l" defTabSz="34285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4" algn="l" defTabSz="3428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1" algn="l" defTabSz="3428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7" algn="l" defTabSz="3428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22" algn="l" defTabSz="3428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0" algn="l" defTabSz="3428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32" algn="l" defTabSz="3428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86" algn="l" defTabSz="3428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39" algn="l" defTabSz="34285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mailto:Ashbolt@UAlberta.ca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hyperlink" Target="https://en.wikipedia.org/wiki/Alveolar_echinococcosis" TargetMode="External"/><Relationship Id="rId5" Type="http://schemas.openxmlformats.org/officeDocument/2006/relationships/image" Target="../media/image13.jpeg"/><Relationship Id="rId10" Type="http://schemas.openxmlformats.org/officeDocument/2006/relationships/hyperlink" Target="https://en.wikipedia.org/wiki/Alveolar_hydatid_disease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3302" y="1207318"/>
            <a:ext cx="7633408" cy="1911488"/>
          </a:xfrm>
        </p:spPr>
        <p:txBody>
          <a:bodyPr/>
          <a:lstStyle/>
          <a:p>
            <a:r>
              <a:rPr lang="en-US" sz="4100" b="1" dirty="0"/>
              <a:t>Introduction to QMRA and relevance to circumpolar household water uses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443" y="3124643"/>
            <a:ext cx="8458200" cy="1733953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1"/>
                </a:solidFill>
              </a:rPr>
              <a:t>Nicholas J. ASHBOLT </a:t>
            </a:r>
          </a:p>
          <a:p>
            <a:pPr algn="l"/>
            <a:r>
              <a:rPr lang="en-US" sz="2100" b="1" dirty="0">
                <a:solidFill>
                  <a:schemeClr val="tx1"/>
                </a:solidFill>
              </a:rPr>
              <a:t>(</a:t>
            </a:r>
            <a:r>
              <a:rPr lang="en-US" sz="2100" b="1" dirty="0">
                <a:solidFill>
                  <a:schemeClr val="tx1"/>
                </a:solidFill>
                <a:hlinkClick r:id="rId2"/>
              </a:rPr>
              <a:t>Ashbolt@UAlberta.ca</a:t>
            </a:r>
            <a:r>
              <a:rPr lang="en-US" sz="2100" b="1" dirty="0">
                <a:solidFill>
                  <a:schemeClr val="tx1"/>
                </a:solidFill>
              </a:rPr>
              <a:t>)</a:t>
            </a:r>
          </a:p>
          <a:p>
            <a:pPr algn="l"/>
            <a:endParaRPr lang="en-US" sz="1100" b="1" i="1" dirty="0">
              <a:solidFill>
                <a:schemeClr val="tx1"/>
              </a:solidFill>
            </a:endParaRPr>
          </a:p>
          <a:p>
            <a:pPr algn="l"/>
            <a:r>
              <a:rPr lang="en-US" b="1" i="1" dirty="0">
                <a:solidFill>
                  <a:schemeClr val="tx1"/>
                </a:solidFill>
              </a:rPr>
              <a:t>Alberta Innovates Translational Research Chair in Water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1704" y="4535435"/>
            <a:ext cx="8276603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r"/>
            <a:r>
              <a:rPr lang="en-CA" b="1" dirty="0"/>
              <a:t>Arctic WASH </a:t>
            </a:r>
            <a:r>
              <a:rPr lang="en-US" b="1" dirty="0"/>
              <a:t>Summer School: </a:t>
            </a:r>
            <a:r>
              <a:rPr lang="en-CA" b="1" dirty="0"/>
              <a:t>Module 3 Health &amp; Risk Assessment</a:t>
            </a:r>
            <a:endParaRPr lang="en-US" b="1" dirty="0"/>
          </a:p>
          <a:p>
            <a:pPr algn="r"/>
            <a:r>
              <a:rPr lang="en-US" b="1" dirty="0"/>
              <a:t>UNIS Svalbard June 18</a:t>
            </a:r>
            <a:r>
              <a:rPr lang="en-US" b="1" baseline="30000" dirty="0"/>
              <a:t>th</a:t>
            </a:r>
            <a:r>
              <a:rPr lang="en-US" b="1" dirty="0"/>
              <a:t> 2018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FE3412-9C2C-3A41-9793-09B49AFC036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063" y="3368095"/>
            <a:ext cx="3322647" cy="59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27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5B30F-1390-1D4A-972C-2E002DB0C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/>
              <a:t>WHO &amp; Australian guidelines based on risk assessment / management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266A1-C04D-9A49-9168-BDC6C7538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266700" indent="-266700">
              <a:lnSpc>
                <a:spcPct val="110000"/>
              </a:lnSpc>
              <a:spcAft>
                <a:spcPts val="994"/>
              </a:spcAft>
              <a:tabLst>
                <a:tab pos="266700" algn="l"/>
              </a:tabLst>
            </a:pPr>
            <a:r>
              <a:rPr lang="en-AU" altLang="en-US" dirty="0"/>
              <a:t>Provide greater justification for targets based on levels of tolerable risk</a:t>
            </a:r>
          </a:p>
          <a:p>
            <a:pPr marL="266700" indent="-266700">
              <a:lnSpc>
                <a:spcPct val="110000"/>
              </a:lnSpc>
              <a:spcAft>
                <a:spcPts val="994"/>
              </a:spcAft>
              <a:tabLst>
                <a:tab pos="266700" algn="l"/>
              </a:tabLst>
            </a:pPr>
            <a:r>
              <a:rPr lang="en-AU" altLang="en-US" dirty="0"/>
              <a:t>Definition of tolerable risk</a:t>
            </a:r>
          </a:p>
          <a:p>
            <a:pPr marL="266700" indent="-266700">
              <a:lnSpc>
                <a:spcPct val="110000"/>
              </a:lnSpc>
              <a:spcAft>
                <a:spcPts val="994"/>
              </a:spcAft>
              <a:tabLst>
                <a:tab pos="266700" algn="l"/>
              </a:tabLst>
            </a:pPr>
            <a:r>
              <a:rPr lang="en-AU" altLang="en-US" dirty="0"/>
              <a:t>Targets for enteric viruses, bacteria &amp; protozoa (and how to calculate these from first principles) </a:t>
            </a:r>
          </a:p>
          <a:p>
            <a:pPr marL="266700" indent="-266700">
              <a:lnSpc>
                <a:spcPct val="110000"/>
              </a:lnSpc>
              <a:spcAft>
                <a:spcPts val="994"/>
              </a:spcAft>
              <a:tabLst>
                <a:tab pos="266700" algn="l"/>
              </a:tabLst>
            </a:pPr>
            <a:r>
              <a:rPr lang="en-AU" altLang="en-US" dirty="0"/>
              <a:t>Discussion of preventive measures (treatment and on-site controls) and their impact</a:t>
            </a:r>
          </a:p>
          <a:p>
            <a:pPr marL="266700" indent="-266700">
              <a:lnSpc>
                <a:spcPct val="110000"/>
              </a:lnSpc>
              <a:spcAft>
                <a:spcPts val="994"/>
              </a:spcAft>
              <a:tabLst>
                <a:tab pos="266700" algn="l"/>
              </a:tabLst>
            </a:pPr>
            <a:r>
              <a:rPr lang="en-AU" altLang="en-US" dirty="0"/>
              <a:t>Look-up tables of typical schemes &amp; safe uses</a:t>
            </a: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BFAD05C-2748-7143-9737-D3607F6A7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533" y="4810905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27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648" y="871281"/>
            <a:ext cx="1035111" cy="7763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20785" y="3078495"/>
            <a:ext cx="69090" cy="3449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94" y="1692689"/>
            <a:ext cx="1043426" cy="10434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70" y="3546025"/>
            <a:ext cx="1268797" cy="995147"/>
          </a:xfrm>
          <a:prstGeom prst="rect">
            <a:avLst/>
          </a:prstGeom>
        </p:spPr>
      </p:pic>
      <p:sp>
        <p:nvSpPr>
          <p:cNvPr id="8" name="Freeform 18"/>
          <p:cNvSpPr/>
          <p:nvPr/>
        </p:nvSpPr>
        <p:spPr>
          <a:xfrm>
            <a:off x="4151679" y="2982230"/>
            <a:ext cx="4506546" cy="900549"/>
          </a:xfrm>
          <a:custGeom>
            <a:avLst/>
            <a:gdLst>
              <a:gd name="connsiteX0" fmla="*/ 0 w 7881121"/>
              <a:gd name="connsiteY0" fmla="*/ 79024 h 1284130"/>
              <a:gd name="connsiteX1" fmla="*/ 1230489 w 7881121"/>
              <a:gd name="connsiteY1" fmla="*/ 90313 h 1284130"/>
              <a:gd name="connsiteX2" fmla="*/ 2720622 w 7881121"/>
              <a:gd name="connsiteY2" fmla="*/ 406402 h 1284130"/>
              <a:gd name="connsiteX3" fmla="*/ 4639734 w 7881121"/>
              <a:gd name="connsiteY3" fmla="*/ 1185336 h 1284130"/>
              <a:gd name="connsiteX4" fmla="*/ 6750756 w 7881121"/>
              <a:gd name="connsiteY4" fmla="*/ 1151469 h 1284130"/>
              <a:gd name="connsiteX5" fmla="*/ 7789334 w 7881121"/>
              <a:gd name="connsiteY5" fmla="*/ 79024 h 1284130"/>
              <a:gd name="connsiteX6" fmla="*/ 7834489 w 7881121"/>
              <a:gd name="connsiteY6" fmla="*/ 79024 h 1284130"/>
              <a:gd name="connsiteX7" fmla="*/ 7834489 w 7881121"/>
              <a:gd name="connsiteY7" fmla="*/ 67736 h 128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81121" h="1284130">
                <a:moveTo>
                  <a:pt x="0" y="79024"/>
                </a:moveTo>
                <a:cubicBezTo>
                  <a:pt x="388526" y="57387"/>
                  <a:pt x="777052" y="35750"/>
                  <a:pt x="1230489" y="90313"/>
                </a:cubicBezTo>
                <a:cubicBezTo>
                  <a:pt x="1683926" y="144876"/>
                  <a:pt x="2152414" y="223898"/>
                  <a:pt x="2720622" y="406402"/>
                </a:cubicBezTo>
                <a:cubicBezTo>
                  <a:pt x="3288830" y="588906"/>
                  <a:pt x="3968045" y="1061158"/>
                  <a:pt x="4639734" y="1185336"/>
                </a:cubicBezTo>
                <a:cubicBezTo>
                  <a:pt x="5311423" y="1309514"/>
                  <a:pt x="6225823" y="1335854"/>
                  <a:pt x="6750756" y="1151469"/>
                </a:cubicBezTo>
                <a:cubicBezTo>
                  <a:pt x="7275689" y="967084"/>
                  <a:pt x="7608712" y="257765"/>
                  <a:pt x="7789334" y="79024"/>
                </a:cubicBezTo>
                <a:cubicBezTo>
                  <a:pt x="7969956" y="-99717"/>
                  <a:pt x="7826963" y="80905"/>
                  <a:pt x="7834489" y="79024"/>
                </a:cubicBezTo>
                <a:cubicBezTo>
                  <a:pt x="7842015" y="77143"/>
                  <a:pt x="7838252" y="72439"/>
                  <a:pt x="7834489" y="6773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9"/>
          <p:cNvSpPr/>
          <p:nvPr/>
        </p:nvSpPr>
        <p:spPr>
          <a:xfrm>
            <a:off x="4253102" y="3371567"/>
            <a:ext cx="2293806" cy="358743"/>
          </a:xfrm>
          <a:custGeom>
            <a:avLst/>
            <a:gdLst>
              <a:gd name="connsiteX0" fmla="*/ 0 w 3850812"/>
              <a:gd name="connsiteY0" fmla="*/ 0 h 302628"/>
              <a:gd name="connsiteX1" fmla="*/ 1140178 w 3850812"/>
              <a:gd name="connsiteY1" fmla="*/ 33867 h 302628"/>
              <a:gd name="connsiteX2" fmla="*/ 2540000 w 3850812"/>
              <a:gd name="connsiteY2" fmla="*/ 293511 h 302628"/>
              <a:gd name="connsiteX3" fmla="*/ 3510844 w 3850812"/>
              <a:gd name="connsiteY3" fmla="*/ 248356 h 302628"/>
              <a:gd name="connsiteX4" fmla="*/ 3826933 w 3850812"/>
              <a:gd name="connsiteY4" fmla="*/ 237067 h 302628"/>
              <a:gd name="connsiteX5" fmla="*/ 3804356 w 3850812"/>
              <a:gd name="connsiteY5" fmla="*/ 225778 h 30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0812" h="302628">
                <a:moveTo>
                  <a:pt x="0" y="0"/>
                </a:moveTo>
                <a:lnTo>
                  <a:pt x="1140178" y="33867"/>
                </a:lnTo>
                <a:cubicBezTo>
                  <a:pt x="1563511" y="82786"/>
                  <a:pt x="2144889" y="257763"/>
                  <a:pt x="2540000" y="293511"/>
                </a:cubicBezTo>
                <a:cubicBezTo>
                  <a:pt x="2935111" y="329259"/>
                  <a:pt x="3510844" y="248356"/>
                  <a:pt x="3510844" y="248356"/>
                </a:cubicBezTo>
                <a:lnTo>
                  <a:pt x="3826933" y="237067"/>
                </a:lnTo>
                <a:cubicBezTo>
                  <a:pt x="3875852" y="233304"/>
                  <a:pt x="3840104" y="229541"/>
                  <a:pt x="3804356" y="225778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21"/>
          <p:cNvSpPr/>
          <p:nvPr/>
        </p:nvSpPr>
        <p:spPr>
          <a:xfrm>
            <a:off x="6535362" y="3699934"/>
            <a:ext cx="1647801" cy="526106"/>
          </a:xfrm>
          <a:custGeom>
            <a:avLst/>
            <a:gdLst>
              <a:gd name="connsiteX0" fmla="*/ 0 w 2844800"/>
              <a:gd name="connsiteY0" fmla="*/ 0 h 259644"/>
              <a:gd name="connsiteX1" fmla="*/ 2844800 w 2844800"/>
              <a:gd name="connsiteY1" fmla="*/ 0 h 259644"/>
              <a:gd name="connsiteX2" fmla="*/ 2427111 w 2844800"/>
              <a:gd name="connsiteY2" fmla="*/ 180622 h 259644"/>
              <a:gd name="connsiteX3" fmla="*/ 1873955 w 2844800"/>
              <a:gd name="connsiteY3" fmla="*/ 248356 h 259644"/>
              <a:gd name="connsiteX4" fmla="*/ 1332089 w 2844800"/>
              <a:gd name="connsiteY4" fmla="*/ 259644 h 259644"/>
              <a:gd name="connsiteX5" fmla="*/ 699911 w 2844800"/>
              <a:gd name="connsiteY5" fmla="*/ 191911 h 259644"/>
              <a:gd name="connsiteX6" fmla="*/ 45155 w 2844800"/>
              <a:gd name="connsiteY6" fmla="*/ 22578 h 259644"/>
              <a:gd name="connsiteX7" fmla="*/ 0 w 2844800"/>
              <a:gd name="connsiteY7" fmla="*/ 0 h 25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44800" h="259644">
                <a:moveTo>
                  <a:pt x="0" y="0"/>
                </a:moveTo>
                <a:lnTo>
                  <a:pt x="2844800" y="0"/>
                </a:lnTo>
                <a:lnTo>
                  <a:pt x="2427111" y="180622"/>
                </a:lnTo>
                <a:lnTo>
                  <a:pt x="1873955" y="248356"/>
                </a:lnTo>
                <a:lnTo>
                  <a:pt x="1332089" y="259644"/>
                </a:lnTo>
                <a:lnTo>
                  <a:pt x="699911" y="191911"/>
                </a:lnTo>
                <a:lnTo>
                  <a:pt x="45155" y="225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Surface water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23620" y="3391149"/>
            <a:ext cx="66521" cy="890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646914" y="3659331"/>
            <a:ext cx="1660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Groundwater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326" y="2993603"/>
            <a:ext cx="451862" cy="4966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93521" y="1477709"/>
            <a:ext cx="1288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Community </a:t>
            </a:r>
          </a:p>
          <a:p>
            <a:pPr algn="ctr"/>
            <a:r>
              <a:rPr lang="en-US" dirty="0"/>
              <a:t>disease burden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417445" y="2403719"/>
            <a:ext cx="1455221" cy="5356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353978" y="3147713"/>
            <a:ext cx="1489409" cy="377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980806" y="3453661"/>
            <a:ext cx="850328" cy="5707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559585" y="2749967"/>
            <a:ext cx="5098640" cy="1604130"/>
          </a:xfrm>
          <a:prstGeom prst="rect">
            <a:avLst/>
          </a:prstGeom>
          <a:noFill/>
          <a:ln w="19050">
            <a:solidFill>
              <a:schemeClr val="accent1">
                <a:shade val="50000"/>
                <a:alpha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2316" y="3445981"/>
            <a:ext cx="435827" cy="45771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632316" y="3727448"/>
            <a:ext cx="435827" cy="1493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Arrow Connector 20"/>
          <p:cNvCxnSpPr>
            <a:stCxn id="21" idx="0"/>
          </p:cNvCxnSpPr>
          <p:nvPr/>
        </p:nvCxnSpPr>
        <p:spPr>
          <a:xfrm flipH="1" flipV="1">
            <a:off x="5116445" y="1833135"/>
            <a:ext cx="2747165" cy="1612847"/>
          </a:xfrm>
          <a:prstGeom prst="straightConnector1">
            <a:avLst/>
          </a:prstGeom>
          <a:ln w="44450">
            <a:solidFill>
              <a:srgbClr val="7030A0">
                <a:alpha val="38000"/>
              </a:srgb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123952" y="2074214"/>
            <a:ext cx="1754249" cy="1608201"/>
          </a:xfrm>
          <a:prstGeom prst="straightConnector1">
            <a:avLst/>
          </a:prstGeom>
          <a:ln w="44450">
            <a:solidFill>
              <a:srgbClr val="7030A0">
                <a:alpha val="38000"/>
              </a:srgb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4860500" y="2095277"/>
            <a:ext cx="209443" cy="833523"/>
          </a:xfrm>
          <a:prstGeom prst="straightConnector1">
            <a:avLst/>
          </a:prstGeom>
          <a:ln w="44450">
            <a:solidFill>
              <a:srgbClr val="7030A0">
                <a:alpha val="38000"/>
              </a:srgb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884833" y="2177739"/>
            <a:ext cx="1130377" cy="1761578"/>
          </a:xfrm>
          <a:prstGeom prst="straightConnector1">
            <a:avLst/>
          </a:prstGeom>
          <a:ln w="44450">
            <a:solidFill>
              <a:srgbClr val="7030A0">
                <a:alpha val="38000"/>
              </a:srgb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206445" y="1838527"/>
            <a:ext cx="1628048" cy="1140787"/>
          </a:xfrm>
          <a:prstGeom prst="straightConnector1">
            <a:avLst/>
          </a:prstGeom>
          <a:ln w="44450">
            <a:solidFill>
              <a:srgbClr val="7030A0">
                <a:alpha val="38000"/>
              </a:srgb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 flipV="1">
            <a:off x="1957315" y="1591317"/>
            <a:ext cx="1732174" cy="301766"/>
          </a:xfrm>
          <a:prstGeom prst="straightConnector1">
            <a:avLst/>
          </a:prstGeom>
          <a:ln w="44450">
            <a:solidFill>
              <a:srgbClr val="7030A0">
                <a:alpha val="38000"/>
              </a:srgb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105210" y="1679751"/>
            <a:ext cx="2413935" cy="2861421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416051" y="2391254"/>
            <a:ext cx="3829576" cy="2157738"/>
          </a:xfrm>
          <a:prstGeom prst="rect">
            <a:avLst/>
          </a:prstGeom>
          <a:noFill/>
          <a:ln w="2857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221870" y="2031777"/>
            <a:ext cx="1814125" cy="240112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251393" y="2013814"/>
            <a:ext cx="1804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Guidelines for safe recreational </a:t>
            </a:r>
          </a:p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environments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8858" y="4114567"/>
            <a:ext cx="367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Guidelines for drinking water quality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61526" y="3360354"/>
            <a:ext cx="2547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Guidelines for the safe use of wastewater, excreta,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</a:rPr>
              <a:t>greywater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1617" y="1064449"/>
            <a:ext cx="1634045" cy="220307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13386" y="1109643"/>
            <a:ext cx="1743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Sanitation guidelines</a:t>
            </a:r>
          </a:p>
        </p:txBody>
      </p:sp>
      <p:sp>
        <p:nvSpPr>
          <p:cNvPr id="36" name="Rectangle 6">
            <a:extLst>
              <a:ext uri="{FF2B5EF4-FFF2-40B4-BE49-F238E27FC236}">
                <a16:creationId xmlns:a16="http://schemas.microsoft.com/office/drawing/2014/main" id="{303CEB26-0FC8-CC46-9D61-349B3827C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533" y="4810905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38"/>
            <a:ext cx="9144000" cy="898154"/>
          </a:xfrm>
        </p:spPr>
        <p:txBody>
          <a:bodyPr/>
          <a:lstStyle/>
          <a:p>
            <a:r>
              <a:rPr lang="en-GB" sz="3000" b="1" dirty="0"/>
              <a:t>Current WHO Guidelines – (based on Quantitative Microbial Risk Assessment - QMRA)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26954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050"/>
          <p:cNvSpPr>
            <a:spLocks noGrp="1" noChangeArrowheads="1"/>
          </p:cNvSpPr>
          <p:nvPr>
            <p:ph type="title"/>
          </p:nvPr>
        </p:nvSpPr>
        <p:spPr>
          <a:xfrm>
            <a:off x="0" y="170464"/>
            <a:ext cx="9144000" cy="857250"/>
          </a:xfrm>
        </p:spPr>
        <p:txBody>
          <a:bodyPr/>
          <a:lstStyle/>
          <a:p>
            <a:r>
              <a:rPr lang="en-US" sz="2700" dirty="0"/>
              <a:t>Traditional focus has been on enteric pathogens from excreta, with various modes of transmission:</a:t>
            </a:r>
          </a:p>
        </p:txBody>
      </p:sp>
      <p:grpSp>
        <p:nvGrpSpPr>
          <p:cNvPr id="49206" name="Group 2102"/>
          <p:cNvGrpSpPr>
            <a:grpSpLocks/>
          </p:cNvGrpSpPr>
          <p:nvPr/>
        </p:nvGrpSpPr>
        <p:grpSpPr bwMode="auto">
          <a:xfrm>
            <a:off x="379142" y="1067321"/>
            <a:ext cx="8764858" cy="3829050"/>
            <a:chOff x="473" y="1064"/>
            <a:chExt cx="5975" cy="3216"/>
          </a:xfrm>
        </p:grpSpPr>
        <p:sp>
          <p:nvSpPr>
            <p:cNvPr id="49155" name="Rectangle 2051"/>
            <p:cNvSpPr>
              <a:spLocks noChangeArrowheads="1"/>
            </p:cNvSpPr>
            <p:nvPr/>
          </p:nvSpPr>
          <p:spPr bwMode="auto">
            <a:xfrm>
              <a:off x="1334" y="1064"/>
              <a:ext cx="3580" cy="423"/>
            </a:xfrm>
            <a:prstGeom prst="rect">
              <a:avLst/>
            </a:prstGeom>
            <a:solidFill>
              <a:srgbClr val="CC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81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67866" tIns="33338" rIns="67866" bIns="33338" anchor="ctr"/>
            <a:lstStyle/>
            <a:p>
              <a:pPr algn="ctr" eaLnBrk="0" hangingPunct="0"/>
              <a:r>
                <a:rPr lang="en-US" sz="1650" b="1" dirty="0">
                  <a:solidFill>
                    <a:schemeClr val="bg1"/>
                  </a:solidFill>
                  <a:latin typeface="Book Antiqua" charset="0"/>
                </a:rPr>
                <a:t>Excreta  from  humans  and  animals</a:t>
              </a:r>
            </a:p>
          </p:txBody>
        </p:sp>
        <p:sp>
          <p:nvSpPr>
            <p:cNvPr id="49156" name="Oval 2052"/>
            <p:cNvSpPr>
              <a:spLocks noChangeArrowheads="1"/>
            </p:cNvSpPr>
            <p:nvPr/>
          </p:nvSpPr>
          <p:spPr bwMode="auto">
            <a:xfrm>
              <a:off x="3081" y="3771"/>
              <a:ext cx="912" cy="509"/>
            </a:xfrm>
            <a:prstGeom prst="ellipse">
              <a:avLst/>
            </a:prstGeom>
            <a:solidFill>
              <a:srgbClr val="CC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81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67866" tIns="33338" rIns="67866" bIns="33338" anchor="ctr"/>
            <a:lstStyle/>
            <a:p>
              <a:pPr algn="ctr" eaLnBrk="0" hangingPunct="0"/>
              <a:r>
                <a:rPr lang="en-US" b="1">
                  <a:solidFill>
                    <a:schemeClr val="bg1"/>
                  </a:solidFill>
                  <a:latin typeface="Book Antiqua" charset="0"/>
                </a:rPr>
                <a:t>Human</a:t>
              </a:r>
            </a:p>
          </p:txBody>
        </p:sp>
        <p:sp>
          <p:nvSpPr>
            <p:cNvPr id="49157" name="Rectangle 2053"/>
            <p:cNvSpPr>
              <a:spLocks noChangeArrowheads="1"/>
            </p:cNvSpPr>
            <p:nvPr/>
          </p:nvSpPr>
          <p:spPr bwMode="auto">
            <a:xfrm>
              <a:off x="473" y="3084"/>
              <a:ext cx="861" cy="379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81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67866" tIns="33338" rIns="67866" bIns="33338" anchor="ctr"/>
            <a:lstStyle/>
            <a:p>
              <a:pPr algn="ctr" eaLnBrk="0" hangingPunct="0"/>
              <a:r>
                <a:rPr lang="en-US" b="1">
                  <a:solidFill>
                    <a:schemeClr val="bg1"/>
                  </a:solidFill>
                  <a:latin typeface="Book Antiqua" charset="0"/>
                </a:rPr>
                <a:t>Shellfish</a:t>
              </a:r>
            </a:p>
          </p:txBody>
        </p:sp>
        <p:sp>
          <p:nvSpPr>
            <p:cNvPr id="49158" name="Rectangle 2054"/>
            <p:cNvSpPr>
              <a:spLocks noChangeArrowheads="1"/>
            </p:cNvSpPr>
            <p:nvPr/>
          </p:nvSpPr>
          <p:spPr bwMode="auto">
            <a:xfrm>
              <a:off x="4513" y="3084"/>
              <a:ext cx="861" cy="379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81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67866" tIns="33338" rIns="67866" bIns="33338" anchor="ctr"/>
            <a:lstStyle/>
            <a:p>
              <a:pPr algn="ctr" eaLnBrk="0" hangingPunct="0"/>
              <a:r>
                <a:rPr lang="en-US" b="1">
                  <a:solidFill>
                    <a:schemeClr val="bg1"/>
                  </a:solidFill>
                  <a:latin typeface="Book Antiqua" charset="0"/>
                </a:rPr>
                <a:t>Crops</a:t>
              </a:r>
            </a:p>
          </p:txBody>
        </p:sp>
        <p:sp>
          <p:nvSpPr>
            <p:cNvPr id="49159" name="Rectangle 2055"/>
            <p:cNvSpPr>
              <a:spLocks noChangeArrowheads="1"/>
            </p:cNvSpPr>
            <p:nvPr/>
          </p:nvSpPr>
          <p:spPr bwMode="auto">
            <a:xfrm>
              <a:off x="5587" y="3084"/>
              <a:ext cx="861" cy="379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81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67866" tIns="33338" rIns="67866" bIns="33338" anchor="ctr"/>
            <a:lstStyle/>
            <a:p>
              <a:pPr algn="ctr" eaLnBrk="0" hangingPunct="0"/>
              <a:r>
                <a:rPr lang="en-US" b="1">
                  <a:solidFill>
                    <a:schemeClr val="bg1"/>
                  </a:solidFill>
                  <a:latin typeface="Book Antiqua" charset="0"/>
                </a:rPr>
                <a:t>Aerosols</a:t>
              </a:r>
            </a:p>
          </p:txBody>
        </p:sp>
        <p:sp>
          <p:nvSpPr>
            <p:cNvPr id="49160" name="Rectangle 2056"/>
            <p:cNvSpPr>
              <a:spLocks noChangeArrowheads="1"/>
            </p:cNvSpPr>
            <p:nvPr/>
          </p:nvSpPr>
          <p:spPr bwMode="auto">
            <a:xfrm>
              <a:off x="473" y="2412"/>
              <a:ext cx="861" cy="429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81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67866" tIns="33338" rIns="67866" bIns="33338" anchor="ctr"/>
            <a:lstStyle/>
            <a:p>
              <a:pPr algn="ctr" eaLnBrk="0" hangingPunct="0"/>
              <a:r>
                <a:rPr lang="en-US" b="1" dirty="0">
                  <a:solidFill>
                    <a:schemeClr val="bg1"/>
                  </a:solidFill>
                  <a:latin typeface="Book Antiqua" charset="0"/>
                </a:rPr>
                <a:t>Oceans and</a:t>
              </a:r>
            </a:p>
            <a:p>
              <a:pPr algn="ctr" eaLnBrk="0" hangingPunct="0"/>
              <a:r>
                <a:rPr lang="en-US" b="1" dirty="0">
                  <a:solidFill>
                    <a:schemeClr val="bg1"/>
                  </a:solidFill>
                  <a:latin typeface="Book Antiqua" charset="0"/>
                </a:rPr>
                <a:t>Estuaries</a:t>
              </a:r>
            </a:p>
          </p:txBody>
        </p:sp>
        <p:sp>
          <p:nvSpPr>
            <p:cNvPr id="49161" name="Rectangle 2057"/>
            <p:cNvSpPr>
              <a:spLocks noChangeArrowheads="1"/>
            </p:cNvSpPr>
            <p:nvPr/>
          </p:nvSpPr>
          <p:spPr bwMode="auto">
            <a:xfrm>
              <a:off x="2434" y="2439"/>
              <a:ext cx="1576" cy="426"/>
            </a:xfrm>
            <a:prstGeom prst="rect">
              <a:avLst/>
            </a:prstGeom>
            <a:solidFill>
              <a:srgbClr val="CCCC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81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67866" tIns="33338" rIns="67866" bIns="33338" anchor="ctr"/>
            <a:lstStyle/>
            <a:p>
              <a:pPr algn="ctr" eaLnBrk="0" hangingPunct="0"/>
              <a:r>
                <a:rPr lang="en-US" b="1" dirty="0">
                  <a:solidFill>
                    <a:schemeClr val="bg1"/>
                  </a:solidFill>
                  <a:latin typeface="Book Antiqua" charset="0"/>
                </a:rPr>
                <a:t>Lagoons, Rivers and</a:t>
              </a:r>
            </a:p>
            <a:p>
              <a:pPr algn="ctr" eaLnBrk="0" hangingPunct="0"/>
              <a:r>
                <a:rPr lang="en-US" b="1" dirty="0">
                  <a:solidFill>
                    <a:schemeClr val="bg1"/>
                  </a:solidFill>
                  <a:latin typeface="Book Antiqua" charset="0"/>
                </a:rPr>
                <a:t>Lakes</a:t>
              </a:r>
            </a:p>
          </p:txBody>
        </p:sp>
        <p:sp>
          <p:nvSpPr>
            <p:cNvPr id="49162" name="Rectangle 2058"/>
            <p:cNvSpPr>
              <a:spLocks noChangeArrowheads="1"/>
            </p:cNvSpPr>
            <p:nvPr/>
          </p:nvSpPr>
          <p:spPr bwMode="auto">
            <a:xfrm>
              <a:off x="5536" y="2439"/>
              <a:ext cx="861" cy="38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81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67866" tIns="33338" rIns="67866" bIns="33338" anchor="ctr"/>
            <a:lstStyle/>
            <a:p>
              <a:pPr algn="ctr" eaLnBrk="0" hangingPunct="0"/>
              <a:r>
                <a:rPr lang="en-US" b="1">
                  <a:solidFill>
                    <a:schemeClr val="bg1"/>
                  </a:solidFill>
                  <a:latin typeface="Book Antiqua" charset="0"/>
                </a:rPr>
                <a:t>Irrigation</a:t>
              </a:r>
            </a:p>
          </p:txBody>
        </p:sp>
        <p:sp>
          <p:nvSpPr>
            <p:cNvPr id="49163" name="Rectangle 2059"/>
            <p:cNvSpPr>
              <a:spLocks noChangeArrowheads="1"/>
            </p:cNvSpPr>
            <p:nvPr/>
          </p:nvSpPr>
          <p:spPr bwMode="auto">
            <a:xfrm>
              <a:off x="4257" y="1784"/>
              <a:ext cx="1117" cy="46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81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67866" tIns="33338" rIns="67866" bIns="33338" anchor="ctr"/>
            <a:lstStyle/>
            <a:p>
              <a:pPr algn="ctr" eaLnBrk="0" hangingPunct="0"/>
              <a:r>
                <a:rPr lang="en-US" b="1">
                  <a:solidFill>
                    <a:schemeClr val="bg1"/>
                  </a:solidFill>
                  <a:latin typeface="Book Antiqua" charset="0"/>
                </a:rPr>
                <a:t>Solid Waste</a:t>
              </a:r>
            </a:p>
            <a:p>
              <a:pPr algn="ctr" eaLnBrk="0" hangingPunct="0"/>
              <a:r>
                <a:rPr lang="en-US" b="1">
                  <a:solidFill>
                    <a:schemeClr val="bg1"/>
                  </a:solidFill>
                  <a:latin typeface="Book Antiqua" charset="0"/>
                </a:rPr>
                <a:t>Landfills</a:t>
              </a:r>
            </a:p>
          </p:txBody>
        </p:sp>
        <p:sp>
          <p:nvSpPr>
            <p:cNvPr id="49164" name="Rectangle 2060"/>
            <p:cNvSpPr>
              <a:spLocks noChangeArrowheads="1"/>
            </p:cNvSpPr>
            <p:nvPr/>
          </p:nvSpPr>
          <p:spPr bwMode="auto">
            <a:xfrm>
              <a:off x="2928" y="1795"/>
              <a:ext cx="860" cy="379"/>
            </a:xfrm>
            <a:prstGeom prst="rect">
              <a:avLst/>
            </a:prstGeom>
            <a:solidFill>
              <a:srgbClr val="CCCC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81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67866" tIns="33338" rIns="67866" bIns="33338" anchor="ctr"/>
            <a:lstStyle/>
            <a:p>
              <a:pPr algn="ctr" eaLnBrk="0" hangingPunct="0"/>
              <a:r>
                <a:rPr lang="en-US" b="1">
                  <a:solidFill>
                    <a:schemeClr val="bg1"/>
                  </a:solidFill>
                  <a:latin typeface="Book Antiqua" charset="0"/>
                </a:rPr>
                <a:t>Sewage</a:t>
              </a:r>
            </a:p>
          </p:txBody>
        </p:sp>
        <p:sp>
          <p:nvSpPr>
            <p:cNvPr id="49165" name="Rectangle 2061"/>
            <p:cNvSpPr>
              <a:spLocks noChangeArrowheads="1"/>
            </p:cNvSpPr>
            <p:nvPr/>
          </p:nvSpPr>
          <p:spPr bwMode="auto">
            <a:xfrm>
              <a:off x="473" y="1744"/>
              <a:ext cx="861" cy="43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81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67866" tIns="33338" rIns="67866" bIns="33338" anchor="ctr"/>
            <a:lstStyle/>
            <a:p>
              <a:pPr algn="ctr" eaLnBrk="0" hangingPunct="0"/>
              <a:r>
                <a:rPr lang="en-US" b="1" dirty="0">
                  <a:solidFill>
                    <a:schemeClr val="bg1"/>
                  </a:solidFill>
                  <a:latin typeface="Book Antiqua" charset="0"/>
                </a:rPr>
                <a:t>Land</a:t>
              </a:r>
            </a:p>
            <a:p>
              <a:pPr algn="ctr" eaLnBrk="0" hangingPunct="0"/>
              <a:r>
                <a:rPr lang="en-US" b="1" dirty="0">
                  <a:solidFill>
                    <a:schemeClr val="bg1"/>
                  </a:solidFill>
                  <a:latin typeface="Book Antiqua" charset="0"/>
                </a:rPr>
                <a:t>Runoff</a:t>
              </a:r>
            </a:p>
          </p:txBody>
        </p:sp>
        <p:sp>
          <p:nvSpPr>
            <p:cNvPr id="49166" name="Rectangle 2062"/>
            <p:cNvSpPr>
              <a:spLocks noChangeArrowheads="1"/>
            </p:cNvSpPr>
            <p:nvPr/>
          </p:nvSpPr>
          <p:spPr bwMode="auto">
            <a:xfrm>
              <a:off x="1598" y="3084"/>
              <a:ext cx="861" cy="379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81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67866" tIns="33338" rIns="67866" bIns="33338" anchor="ctr"/>
            <a:lstStyle/>
            <a:p>
              <a:pPr algn="ctr" eaLnBrk="0" hangingPunct="0"/>
              <a:r>
                <a:rPr lang="en-US" b="1">
                  <a:solidFill>
                    <a:schemeClr val="bg1"/>
                  </a:solidFill>
                  <a:latin typeface="Book Antiqua" charset="0"/>
                </a:rPr>
                <a:t>Recreation</a:t>
              </a:r>
            </a:p>
          </p:txBody>
        </p:sp>
        <p:sp>
          <p:nvSpPr>
            <p:cNvPr id="49167" name="Rectangle 2063"/>
            <p:cNvSpPr>
              <a:spLocks noChangeArrowheads="1"/>
            </p:cNvSpPr>
            <p:nvPr/>
          </p:nvSpPr>
          <p:spPr bwMode="auto">
            <a:xfrm>
              <a:off x="3439" y="3084"/>
              <a:ext cx="861" cy="379"/>
            </a:xfrm>
            <a:prstGeom prst="rect">
              <a:avLst/>
            </a:prstGeom>
            <a:solidFill>
              <a:srgbClr val="CCCC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81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67866" tIns="33338" rIns="67866" bIns="33338" anchor="ctr"/>
            <a:lstStyle/>
            <a:p>
              <a:pPr algn="ctr" eaLnBrk="0" hangingPunct="0"/>
              <a:r>
                <a:rPr lang="en-US" b="1">
                  <a:solidFill>
                    <a:schemeClr val="bg1"/>
                  </a:solidFill>
                  <a:latin typeface="Book Antiqua" charset="0"/>
                </a:rPr>
                <a:t>Water</a:t>
              </a:r>
            </a:p>
            <a:p>
              <a:pPr algn="ctr" eaLnBrk="0" hangingPunct="0"/>
              <a:r>
                <a:rPr lang="en-US" b="1">
                  <a:solidFill>
                    <a:schemeClr val="bg1"/>
                  </a:solidFill>
                  <a:latin typeface="Book Antiqua" charset="0"/>
                </a:rPr>
                <a:t>Supply</a:t>
              </a:r>
            </a:p>
          </p:txBody>
        </p:sp>
        <p:sp>
          <p:nvSpPr>
            <p:cNvPr id="49168" name="Rectangle 2064"/>
            <p:cNvSpPr>
              <a:spLocks noChangeArrowheads="1"/>
            </p:cNvSpPr>
            <p:nvPr/>
          </p:nvSpPr>
          <p:spPr bwMode="auto">
            <a:xfrm>
              <a:off x="4104" y="2439"/>
              <a:ext cx="1142" cy="38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81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67866" tIns="33338" rIns="67866" bIns="33338" anchor="ctr"/>
            <a:lstStyle/>
            <a:p>
              <a:pPr algn="ctr" eaLnBrk="0" hangingPunct="0"/>
              <a:r>
                <a:rPr lang="en-US" b="1" dirty="0">
                  <a:solidFill>
                    <a:schemeClr val="bg1"/>
                  </a:solidFill>
                  <a:latin typeface="Book Antiqua" charset="0"/>
                </a:rPr>
                <a:t>Groundwater</a:t>
              </a:r>
            </a:p>
          </p:txBody>
        </p:sp>
        <p:sp>
          <p:nvSpPr>
            <p:cNvPr id="49169" name="Line 2065"/>
            <p:cNvSpPr>
              <a:spLocks noChangeShapeType="1"/>
            </p:cNvSpPr>
            <p:nvPr/>
          </p:nvSpPr>
          <p:spPr bwMode="auto">
            <a:xfrm>
              <a:off x="1087" y="2350"/>
              <a:ext cx="49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0" name="Line 2066"/>
            <p:cNvSpPr>
              <a:spLocks noChangeShapeType="1"/>
            </p:cNvSpPr>
            <p:nvPr/>
          </p:nvSpPr>
          <p:spPr bwMode="auto">
            <a:xfrm>
              <a:off x="2263" y="2951"/>
              <a:ext cx="147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1" name="Line 2067"/>
            <p:cNvSpPr>
              <a:spLocks noChangeShapeType="1"/>
            </p:cNvSpPr>
            <p:nvPr/>
          </p:nvSpPr>
          <p:spPr bwMode="auto">
            <a:xfrm>
              <a:off x="1087" y="2951"/>
              <a:ext cx="8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2" name="Line 2068"/>
            <p:cNvSpPr>
              <a:spLocks noChangeShapeType="1"/>
            </p:cNvSpPr>
            <p:nvPr/>
          </p:nvSpPr>
          <p:spPr bwMode="auto">
            <a:xfrm>
              <a:off x="2058" y="3471"/>
              <a:ext cx="963" cy="2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3" name="Line 2069"/>
            <p:cNvSpPr>
              <a:spLocks noChangeShapeType="1"/>
            </p:cNvSpPr>
            <p:nvPr/>
          </p:nvSpPr>
          <p:spPr bwMode="auto">
            <a:xfrm flipV="1">
              <a:off x="4002" y="3463"/>
              <a:ext cx="963" cy="3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4" name="Line 2070"/>
            <p:cNvSpPr>
              <a:spLocks noChangeShapeType="1"/>
            </p:cNvSpPr>
            <p:nvPr/>
          </p:nvSpPr>
          <p:spPr bwMode="auto">
            <a:xfrm>
              <a:off x="933" y="3471"/>
              <a:ext cx="1884" cy="4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5" name="Line 2071"/>
            <p:cNvSpPr>
              <a:spLocks noChangeShapeType="1"/>
            </p:cNvSpPr>
            <p:nvPr/>
          </p:nvSpPr>
          <p:spPr bwMode="auto">
            <a:xfrm flipH="1">
              <a:off x="3584" y="3471"/>
              <a:ext cx="264" cy="20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6" name="Line 2072"/>
            <p:cNvSpPr>
              <a:spLocks noChangeShapeType="1"/>
            </p:cNvSpPr>
            <p:nvPr/>
          </p:nvSpPr>
          <p:spPr bwMode="auto">
            <a:xfrm flipH="1">
              <a:off x="4095" y="3471"/>
              <a:ext cx="1952" cy="5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7" name="Line 2073"/>
            <p:cNvSpPr>
              <a:spLocks noChangeShapeType="1"/>
            </p:cNvSpPr>
            <p:nvPr/>
          </p:nvSpPr>
          <p:spPr bwMode="auto">
            <a:xfrm>
              <a:off x="1082" y="2353"/>
              <a:ext cx="0" cy="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8" name="Line 2074"/>
            <p:cNvSpPr>
              <a:spLocks noChangeShapeType="1"/>
            </p:cNvSpPr>
            <p:nvPr/>
          </p:nvSpPr>
          <p:spPr bwMode="auto">
            <a:xfrm flipV="1">
              <a:off x="1082" y="2819"/>
              <a:ext cx="0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9" name="Line 2075"/>
            <p:cNvSpPr>
              <a:spLocks noChangeShapeType="1"/>
            </p:cNvSpPr>
            <p:nvPr/>
          </p:nvSpPr>
          <p:spPr bwMode="auto">
            <a:xfrm flipV="1">
              <a:off x="878" y="2174"/>
              <a:ext cx="0" cy="2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0" name="Line 2076"/>
            <p:cNvSpPr>
              <a:spLocks noChangeShapeType="1"/>
            </p:cNvSpPr>
            <p:nvPr/>
          </p:nvSpPr>
          <p:spPr bwMode="auto">
            <a:xfrm>
              <a:off x="878" y="2826"/>
              <a:ext cx="0" cy="2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1" name="Line 2077"/>
            <p:cNvSpPr>
              <a:spLocks noChangeShapeType="1"/>
            </p:cNvSpPr>
            <p:nvPr/>
          </p:nvSpPr>
          <p:spPr bwMode="auto">
            <a:xfrm>
              <a:off x="1901" y="2955"/>
              <a:ext cx="0" cy="1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2" name="Line 2078"/>
            <p:cNvSpPr>
              <a:spLocks noChangeShapeType="1"/>
            </p:cNvSpPr>
            <p:nvPr/>
          </p:nvSpPr>
          <p:spPr bwMode="auto">
            <a:xfrm>
              <a:off x="2259" y="2955"/>
              <a:ext cx="0" cy="1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3" name="Line 2079"/>
            <p:cNvSpPr>
              <a:spLocks noChangeShapeType="1"/>
            </p:cNvSpPr>
            <p:nvPr/>
          </p:nvSpPr>
          <p:spPr bwMode="auto">
            <a:xfrm>
              <a:off x="1087" y="2264"/>
              <a:ext cx="213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4" name="Line 2080"/>
            <p:cNvSpPr>
              <a:spLocks noChangeShapeType="1"/>
            </p:cNvSpPr>
            <p:nvPr/>
          </p:nvSpPr>
          <p:spPr bwMode="auto">
            <a:xfrm>
              <a:off x="3384" y="2181"/>
              <a:ext cx="0" cy="2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5" name="Line 2081"/>
            <p:cNvSpPr>
              <a:spLocks noChangeShapeType="1"/>
            </p:cNvSpPr>
            <p:nvPr/>
          </p:nvSpPr>
          <p:spPr bwMode="auto">
            <a:xfrm>
              <a:off x="3230" y="2267"/>
              <a:ext cx="0" cy="1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6" name="Line 2082"/>
            <p:cNvSpPr>
              <a:spLocks noChangeShapeType="1"/>
            </p:cNvSpPr>
            <p:nvPr/>
          </p:nvSpPr>
          <p:spPr bwMode="auto">
            <a:xfrm flipV="1">
              <a:off x="1082" y="2174"/>
              <a:ext cx="0" cy="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7" name="Line 2083"/>
            <p:cNvSpPr>
              <a:spLocks noChangeShapeType="1"/>
            </p:cNvSpPr>
            <p:nvPr/>
          </p:nvSpPr>
          <p:spPr bwMode="auto">
            <a:xfrm>
              <a:off x="3742" y="2955"/>
              <a:ext cx="0" cy="1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8" name="Line 2084"/>
            <p:cNvSpPr>
              <a:spLocks noChangeShapeType="1"/>
            </p:cNvSpPr>
            <p:nvPr/>
          </p:nvSpPr>
          <p:spPr bwMode="auto">
            <a:xfrm>
              <a:off x="3384" y="2826"/>
              <a:ext cx="0" cy="1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9" name="Line 2085"/>
            <p:cNvSpPr>
              <a:spLocks noChangeShapeType="1"/>
            </p:cNvSpPr>
            <p:nvPr/>
          </p:nvSpPr>
          <p:spPr bwMode="auto">
            <a:xfrm>
              <a:off x="4100" y="2955"/>
              <a:ext cx="0" cy="1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0" name="Line 2086"/>
            <p:cNvSpPr>
              <a:spLocks noChangeShapeType="1"/>
            </p:cNvSpPr>
            <p:nvPr/>
          </p:nvSpPr>
          <p:spPr bwMode="auto">
            <a:xfrm>
              <a:off x="5122" y="2955"/>
              <a:ext cx="0" cy="1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1" name="Line 2087"/>
            <p:cNvSpPr>
              <a:spLocks noChangeShapeType="1"/>
            </p:cNvSpPr>
            <p:nvPr/>
          </p:nvSpPr>
          <p:spPr bwMode="auto">
            <a:xfrm>
              <a:off x="4662" y="2181"/>
              <a:ext cx="0" cy="2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2" name="Line 2088"/>
            <p:cNvSpPr>
              <a:spLocks noChangeShapeType="1"/>
            </p:cNvSpPr>
            <p:nvPr/>
          </p:nvSpPr>
          <p:spPr bwMode="auto">
            <a:xfrm>
              <a:off x="4662" y="2826"/>
              <a:ext cx="0" cy="1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3" name="Line 2089"/>
            <p:cNvSpPr>
              <a:spLocks noChangeShapeType="1"/>
            </p:cNvSpPr>
            <p:nvPr/>
          </p:nvSpPr>
          <p:spPr bwMode="auto">
            <a:xfrm>
              <a:off x="4104" y="2951"/>
              <a:ext cx="55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4" name="Line 2090"/>
            <p:cNvSpPr>
              <a:spLocks noChangeShapeType="1"/>
            </p:cNvSpPr>
            <p:nvPr/>
          </p:nvSpPr>
          <p:spPr bwMode="auto">
            <a:xfrm>
              <a:off x="4509" y="2353"/>
              <a:ext cx="0" cy="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5" name="Line 2091"/>
            <p:cNvSpPr>
              <a:spLocks noChangeShapeType="1"/>
            </p:cNvSpPr>
            <p:nvPr/>
          </p:nvSpPr>
          <p:spPr bwMode="auto">
            <a:xfrm>
              <a:off x="5992" y="2353"/>
              <a:ext cx="0" cy="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6" name="Line 2092"/>
            <p:cNvSpPr>
              <a:spLocks noChangeShapeType="1"/>
            </p:cNvSpPr>
            <p:nvPr/>
          </p:nvSpPr>
          <p:spPr bwMode="auto">
            <a:xfrm>
              <a:off x="5127" y="2951"/>
              <a:ext cx="106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7" name="Line 2093"/>
            <p:cNvSpPr>
              <a:spLocks noChangeShapeType="1"/>
            </p:cNvSpPr>
            <p:nvPr/>
          </p:nvSpPr>
          <p:spPr bwMode="auto">
            <a:xfrm>
              <a:off x="6196" y="2955"/>
              <a:ext cx="0" cy="1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8" name="Line 2094"/>
            <p:cNvSpPr>
              <a:spLocks noChangeShapeType="1"/>
            </p:cNvSpPr>
            <p:nvPr/>
          </p:nvSpPr>
          <p:spPr bwMode="auto">
            <a:xfrm>
              <a:off x="5992" y="2826"/>
              <a:ext cx="0" cy="1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9" name="Line 2095"/>
            <p:cNvSpPr>
              <a:spLocks noChangeShapeType="1"/>
            </p:cNvSpPr>
            <p:nvPr/>
          </p:nvSpPr>
          <p:spPr bwMode="auto">
            <a:xfrm>
              <a:off x="882" y="1662"/>
              <a:ext cx="37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00" name="Line 2096"/>
            <p:cNvSpPr>
              <a:spLocks noChangeShapeType="1"/>
            </p:cNvSpPr>
            <p:nvPr/>
          </p:nvSpPr>
          <p:spPr bwMode="auto">
            <a:xfrm>
              <a:off x="4662" y="1666"/>
              <a:ext cx="0" cy="1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01" name="Line 2097"/>
            <p:cNvSpPr>
              <a:spLocks noChangeShapeType="1"/>
            </p:cNvSpPr>
            <p:nvPr/>
          </p:nvSpPr>
          <p:spPr bwMode="auto">
            <a:xfrm>
              <a:off x="878" y="1666"/>
              <a:ext cx="0" cy="1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02" name="Line 2098"/>
            <p:cNvSpPr>
              <a:spLocks noChangeShapeType="1"/>
            </p:cNvSpPr>
            <p:nvPr/>
          </p:nvSpPr>
          <p:spPr bwMode="auto">
            <a:xfrm flipV="1">
              <a:off x="3384" y="1487"/>
              <a:ext cx="0" cy="3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204" name="Rectangle 2100"/>
          <p:cNvSpPr>
            <a:spLocks noChangeArrowheads="1"/>
          </p:cNvSpPr>
          <p:nvPr/>
        </p:nvSpPr>
        <p:spPr bwMode="auto">
          <a:xfrm>
            <a:off x="141857" y="4189151"/>
            <a:ext cx="3826843" cy="25199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7866" tIns="33338" rIns="67866" bIns="33338">
            <a:spAutoFit/>
          </a:bodyPr>
          <a:lstStyle/>
          <a:p>
            <a:pPr eaLnBrk="0" hangingPunct="0"/>
            <a:r>
              <a:rPr lang="en-US" sz="1200" b="1" dirty="0">
                <a:solidFill>
                  <a:schemeClr val="bg1"/>
                </a:solidFill>
                <a:latin typeface="Book Antiqua" charset="0"/>
              </a:rPr>
              <a:t>From </a:t>
            </a:r>
            <a:r>
              <a:rPr lang="en-US" sz="1200" b="1" dirty="0" err="1">
                <a:solidFill>
                  <a:schemeClr val="bg1"/>
                </a:solidFill>
                <a:latin typeface="Book Antiqua" charset="0"/>
              </a:rPr>
              <a:t>Gerba</a:t>
            </a:r>
            <a:r>
              <a:rPr lang="en-US" sz="1200" b="1" dirty="0">
                <a:solidFill>
                  <a:schemeClr val="bg1"/>
                </a:solidFill>
                <a:latin typeface="Book Antiqua" charset="0"/>
              </a:rPr>
              <a:t> </a:t>
            </a:r>
            <a:r>
              <a:rPr lang="en-US" sz="1200" b="1" i="1" dirty="0">
                <a:solidFill>
                  <a:schemeClr val="bg1"/>
                </a:solidFill>
                <a:latin typeface="Book Antiqua" charset="0"/>
              </a:rPr>
              <a:t>et al</a:t>
            </a:r>
            <a:r>
              <a:rPr lang="en-US" sz="1200" b="1" dirty="0">
                <a:solidFill>
                  <a:schemeClr val="bg1"/>
                </a:solidFill>
                <a:latin typeface="Book Antiqua" charset="0"/>
              </a:rPr>
              <a:t>. 1975 </a:t>
            </a:r>
            <a:r>
              <a:rPr lang="cs-CZ" sz="1200" i="1" dirty="0" err="1">
                <a:solidFill>
                  <a:schemeClr val="bg1"/>
                </a:solidFill>
              </a:rPr>
              <a:t>Environ</a:t>
            </a:r>
            <a:r>
              <a:rPr lang="cs-CZ" sz="1200" i="1" dirty="0">
                <a:solidFill>
                  <a:schemeClr val="bg1"/>
                </a:solidFill>
              </a:rPr>
              <a:t> </a:t>
            </a:r>
            <a:r>
              <a:rPr lang="cs-CZ" sz="1200" i="1" dirty="0" err="1">
                <a:solidFill>
                  <a:schemeClr val="bg1"/>
                </a:solidFill>
              </a:rPr>
              <a:t>Sci</a:t>
            </a:r>
            <a:r>
              <a:rPr lang="cs-CZ" sz="1200" i="1" dirty="0">
                <a:solidFill>
                  <a:schemeClr val="bg1"/>
                </a:solidFill>
              </a:rPr>
              <a:t> </a:t>
            </a:r>
            <a:r>
              <a:rPr lang="cs-CZ" sz="1200" i="1" dirty="0" err="1">
                <a:solidFill>
                  <a:schemeClr val="bg1"/>
                </a:solidFill>
              </a:rPr>
              <a:t>Technol</a:t>
            </a:r>
            <a:r>
              <a:rPr lang="cs-CZ" sz="1200" i="1" dirty="0">
                <a:solidFill>
                  <a:schemeClr val="bg1"/>
                </a:solidFill>
              </a:rPr>
              <a:t> 9</a:t>
            </a:r>
            <a:r>
              <a:rPr lang="cs-CZ" sz="1200" dirty="0">
                <a:solidFill>
                  <a:schemeClr val="bg1"/>
                </a:solidFill>
              </a:rPr>
              <a:t>, 1122-1126</a:t>
            </a:r>
            <a:endParaRPr lang="en-US" sz="1200" b="1" dirty="0">
              <a:solidFill>
                <a:schemeClr val="bg1"/>
              </a:solidFill>
              <a:latin typeface="Book Antiqua" charset="0"/>
            </a:endParaRPr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id="{6370EC59-3606-3A42-93B7-B6EF3D1C0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533" y="4880478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12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521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509" name="Object 130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8639055"/>
              </p:ext>
            </p:extLst>
          </p:nvPr>
        </p:nvGraphicFramePr>
        <p:xfrm>
          <a:off x="1212866" y="636729"/>
          <a:ext cx="7156174" cy="3871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9" name="Chart" r:id="rId3" imgW="8280400" imgH="4216400" progId="MSGraph.Chart.8">
                  <p:embed followColorScheme="full"/>
                </p:oleObj>
              </mc:Choice>
              <mc:Fallback>
                <p:oleObj name="Chart" r:id="rId3" imgW="8280400" imgH="4216400" progId="MSGraph.Chart.8">
                  <p:embed followColorScheme="full"/>
                  <p:pic>
                    <p:nvPicPr>
                      <p:cNvPr id="52509" name="Object 13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2866" y="636729"/>
                        <a:ext cx="7156174" cy="38719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510" name="Text Box 1310"/>
          <p:cNvSpPr txBox="1">
            <a:spLocks noChangeArrowheads="1"/>
          </p:cNvSpPr>
          <p:nvPr/>
        </p:nvSpPr>
        <p:spPr bwMode="auto">
          <a:xfrm rot="16200000">
            <a:off x="334902" y="2367144"/>
            <a:ext cx="21451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latin typeface="Tahoma" charset="0"/>
              </a:rPr>
              <a:t>Number of Cases</a:t>
            </a:r>
            <a:endParaRPr lang="en-US" dirty="0">
              <a:latin typeface="Times New Roman" charset="0"/>
            </a:endParaRPr>
          </a:p>
        </p:txBody>
      </p:sp>
      <p:sp>
        <p:nvSpPr>
          <p:cNvPr id="52511" name="Text Box 1311"/>
          <p:cNvSpPr txBox="1">
            <a:spLocks noChangeArrowheads="1"/>
          </p:cNvSpPr>
          <p:nvPr/>
        </p:nvSpPr>
        <p:spPr bwMode="auto">
          <a:xfrm>
            <a:off x="4457647" y="4256949"/>
            <a:ext cx="7521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latin typeface="Tahoma" charset="0"/>
              </a:rPr>
              <a:t>Time</a:t>
            </a:r>
            <a:endParaRPr lang="en-US" dirty="0">
              <a:latin typeface="Times New Roman" charset="0"/>
            </a:endParaRPr>
          </a:p>
        </p:txBody>
      </p:sp>
      <p:sp>
        <p:nvSpPr>
          <p:cNvPr id="52512" name="Line 1312"/>
          <p:cNvSpPr>
            <a:spLocks noChangeShapeType="1"/>
          </p:cNvSpPr>
          <p:nvPr/>
        </p:nvSpPr>
        <p:spPr bwMode="auto">
          <a:xfrm flipV="1">
            <a:off x="2021396" y="2424301"/>
            <a:ext cx="5462149" cy="192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13" name="Line 1313"/>
          <p:cNvSpPr>
            <a:spLocks noChangeShapeType="1"/>
          </p:cNvSpPr>
          <p:nvPr/>
        </p:nvSpPr>
        <p:spPr bwMode="auto">
          <a:xfrm flipV="1">
            <a:off x="3769445" y="2083328"/>
            <a:ext cx="94548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14" name="Text Box 1314"/>
          <p:cNvSpPr txBox="1">
            <a:spLocks noChangeArrowheads="1"/>
          </p:cNvSpPr>
          <p:nvPr/>
        </p:nvSpPr>
        <p:spPr bwMode="auto">
          <a:xfrm>
            <a:off x="3570455" y="1765451"/>
            <a:ext cx="41965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charset="0"/>
              </a:rPr>
              <a:t>Threshold for detection for an outbreak</a:t>
            </a:r>
          </a:p>
        </p:txBody>
      </p:sp>
      <p:sp>
        <p:nvSpPr>
          <p:cNvPr id="52515" name="Line 1315"/>
          <p:cNvSpPr>
            <a:spLocks noChangeShapeType="1"/>
          </p:cNvSpPr>
          <p:nvPr/>
        </p:nvSpPr>
        <p:spPr bwMode="auto">
          <a:xfrm>
            <a:off x="1834525" y="3792858"/>
            <a:ext cx="5649021" cy="496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16" name="Text Box 1316"/>
          <p:cNvSpPr txBox="1">
            <a:spLocks noChangeArrowheads="1"/>
          </p:cNvSpPr>
          <p:nvPr/>
        </p:nvSpPr>
        <p:spPr bwMode="auto">
          <a:xfrm>
            <a:off x="1652065" y="2609596"/>
            <a:ext cx="11029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Tahoma" charset="0"/>
              </a:rPr>
              <a:t>Endemic  rate</a:t>
            </a:r>
          </a:p>
        </p:txBody>
      </p:sp>
      <p:sp>
        <p:nvSpPr>
          <p:cNvPr id="52517" name="Line 1317"/>
          <p:cNvSpPr>
            <a:spLocks noChangeShapeType="1"/>
          </p:cNvSpPr>
          <p:nvPr/>
        </p:nvSpPr>
        <p:spPr bwMode="auto">
          <a:xfrm flipH="1">
            <a:off x="2074679" y="3054878"/>
            <a:ext cx="93449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18" name="Text Box 1318"/>
          <p:cNvSpPr txBox="1">
            <a:spLocks noChangeArrowheads="1"/>
          </p:cNvSpPr>
          <p:nvPr/>
        </p:nvSpPr>
        <p:spPr bwMode="auto">
          <a:xfrm>
            <a:off x="3371069" y="1463671"/>
            <a:ext cx="20766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Tahoma" charset="0"/>
              </a:rPr>
              <a:t>Outbreak detected</a:t>
            </a:r>
          </a:p>
        </p:txBody>
      </p:sp>
      <p:sp>
        <p:nvSpPr>
          <p:cNvPr id="52519" name="Line 1319"/>
          <p:cNvSpPr>
            <a:spLocks noChangeShapeType="1"/>
          </p:cNvSpPr>
          <p:nvPr/>
        </p:nvSpPr>
        <p:spPr bwMode="auto">
          <a:xfrm flipH="1" flipV="1">
            <a:off x="3041374" y="1161891"/>
            <a:ext cx="347682" cy="4707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20" name="Text Box 1320"/>
          <p:cNvSpPr txBox="1">
            <a:spLocks noChangeArrowheads="1"/>
          </p:cNvSpPr>
          <p:nvPr/>
        </p:nvSpPr>
        <p:spPr bwMode="auto">
          <a:xfrm>
            <a:off x="3253832" y="2426243"/>
            <a:ext cx="23171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charset="0"/>
              </a:rPr>
              <a:t>Undetected outbreak</a:t>
            </a:r>
          </a:p>
        </p:txBody>
      </p:sp>
      <p:sp>
        <p:nvSpPr>
          <p:cNvPr id="52521" name="Text Box 1321"/>
          <p:cNvSpPr txBox="1">
            <a:spLocks noChangeArrowheads="1"/>
          </p:cNvSpPr>
          <p:nvPr/>
        </p:nvSpPr>
        <p:spPr bwMode="auto">
          <a:xfrm>
            <a:off x="4784185" y="2940584"/>
            <a:ext cx="16406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charset="0"/>
              </a:rPr>
              <a:t>Hyperendemic</a:t>
            </a:r>
          </a:p>
        </p:txBody>
      </p:sp>
      <p:sp>
        <p:nvSpPr>
          <p:cNvPr id="52522" name="Text Box 1322"/>
          <p:cNvSpPr txBox="1">
            <a:spLocks noChangeArrowheads="1"/>
          </p:cNvSpPr>
          <p:nvPr/>
        </p:nvSpPr>
        <p:spPr bwMode="auto">
          <a:xfrm>
            <a:off x="7252517" y="2498740"/>
            <a:ext cx="11264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Tahoma" charset="0"/>
              </a:rPr>
              <a:t>Sporadic </a:t>
            </a:r>
          </a:p>
        </p:txBody>
      </p:sp>
      <p:sp>
        <p:nvSpPr>
          <p:cNvPr id="52523" name="Line 1323"/>
          <p:cNvSpPr>
            <a:spLocks noChangeShapeType="1"/>
          </p:cNvSpPr>
          <p:nvPr/>
        </p:nvSpPr>
        <p:spPr bwMode="auto">
          <a:xfrm flipH="1">
            <a:off x="7446983" y="2909170"/>
            <a:ext cx="140722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24" name="Line 1324"/>
          <p:cNvSpPr>
            <a:spLocks noChangeShapeType="1"/>
          </p:cNvSpPr>
          <p:nvPr/>
        </p:nvSpPr>
        <p:spPr bwMode="auto">
          <a:xfrm flipH="1">
            <a:off x="5468825" y="3283478"/>
            <a:ext cx="140722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96418" y="4508664"/>
            <a:ext cx="35907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dirty="0">
                <a:solidFill>
                  <a:srgbClr val="FFFFFF"/>
                </a:solidFill>
                <a:latin typeface="Arial"/>
                <a:cs typeface="Arial"/>
              </a:rPr>
              <a:t>Frost </a:t>
            </a:r>
            <a:r>
              <a:rPr lang="en-US" sz="1500" i="1" dirty="0">
                <a:solidFill>
                  <a:srgbClr val="FFFFFF"/>
                </a:solidFill>
                <a:latin typeface="Arial"/>
                <a:cs typeface="Arial"/>
              </a:rPr>
              <a:t>et al</a:t>
            </a:r>
            <a:r>
              <a:rPr lang="en-US" sz="1500" dirty="0">
                <a:solidFill>
                  <a:srgbClr val="FFFFFF"/>
                </a:solidFill>
                <a:latin typeface="Arial"/>
                <a:cs typeface="Arial"/>
              </a:rPr>
              <a:t>. (1996) J AWWA </a:t>
            </a:r>
            <a:r>
              <a:rPr lang="en-US" sz="1500" b="1" dirty="0">
                <a:solidFill>
                  <a:srgbClr val="FFFFFF"/>
                </a:solidFill>
                <a:latin typeface="Arial"/>
                <a:cs typeface="Arial"/>
              </a:rPr>
              <a:t>88</a:t>
            </a:r>
            <a:r>
              <a:rPr lang="en-US" sz="1500" dirty="0">
                <a:solidFill>
                  <a:srgbClr val="FFFFFF"/>
                </a:solidFill>
                <a:latin typeface="Arial"/>
                <a:cs typeface="Arial"/>
              </a:rPr>
              <a:t>(9): 66-75</a:t>
            </a: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 bwMode="auto">
          <a:xfrm>
            <a:off x="4486533" y="4810905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13</a:t>
            </a:fld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1813" y="1084609"/>
            <a:ext cx="3251852" cy="369332"/>
          </a:xfrm>
          <a:prstGeom prst="rect">
            <a:avLst/>
          </a:prstGeom>
          <a:solidFill>
            <a:srgbClr val="C0504D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</a:t>
            </a:r>
            <a:r>
              <a:rPr lang="en-US" dirty="0" err="1">
                <a:solidFill>
                  <a:schemeClr val="bg1"/>
                </a:solidFill>
              </a:rPr>
              <a:t>Total:reported</a:t>
            </a:r>
            <a:r>
              <a:rPr lang="en-US" dirty="0">
                <a:solidFill>
                  <a:schemeClr val="bg1"/>
                </a:solidFill>
              </a:rPr>
              <a:t> case 10 to 500:1]</a:t>
            </a:r>
          </a:p>
        </p:txBody>
      </p:sp>
      <p:sp>
        <p:nvSpPr>
          <p:cNvPr id="5222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" y="104629"/>
            <a:ext cx="8955156" cy="972740"/>
          </a:xfrm>
        </p:spPr>
        <p:txBody>
          <a:bodyPr/>
          <a:lstStyle/>
          <a:p>
            <a:pPr algn="ctr"/>
            <a:r>
              <a:rPr lang="en-US" sz="3000" dirty="0"/>
              <a:t>Epi surveillance &amp; outbreak data plays a supportive role, not for reactive management</a:t>
            </a:r>
          </a:p>
        </p:txBody>
      </p:sp>
    </p:spTree>
    <p:extLst>
      <p:ext uri="{BB962C8B-B14F-4D97-AF65-F5344CB8AC3E}">
        <p14:creationId xmlns:p14="http://schemas.microsoft.com/office/powerpoint/2010/main" val="1910748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1127264" y="1856078"/>
            <a:ext cx="14414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Viruses </a:t>
            </a:r>
          </a:p>
          <a:p>
            <a:pPr algn="ctr" eaLnBrk="1" hangingPunct="1"/>
            <a:r>
              <a:rPr lang="en-US" sz="1800" dirty="0"/>
              <a:t>(20-100 nm)</a:t>
            </a:r>
          </a:p>
        </p:txBody>
      </p:sp>
      <p:sp>
        <p:nvSpPr>
          <p:cNvPr id="28680" name="Text Box 9"/>
          <p:cNvSpPr txBox="1">
            <a:spLocks noChangeArrowheads="1"/>
          </p:cNvSpPr>
          <p:nvPr/>
        </p:nvSpPr>
        <p:spPr bwMode="auto">
          <a:xfrm>
            <a:off x="2549241" y="1933792"/>
            <a:ext cx="14462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Bacteria</a:t>
            </a:r>
          </a:p>
          <a:p>
            <a:pPr algn="ctr" eaLnBrk="1" hangingPunct="1"/>
            <a:r>
              <a:rPr lang="en-US" sz="1800" dirty="0"/>
              <a:t>(0.5-2.5 </a:t>
            </a:r>
            <a:r>
              <a:rPr lang="en-CA" sz="1800" dirty="0"/>
              <a:t>µ</a:t>
            </a:r>
            <a:r>
              <a:rPr lang="en-US" sz="1800" dirty="0"/>
              <a:t>m)</a:t>
            </a:r>
          </a:p>
        </p:txBody>
      </p:sp>
      <p:pic>
        <p:nvPicPr>
          <p:cNvPr id="28684" name="Picture 14" descr="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518" y="1106364"/>
            <a:ext cx="1085850" cy="890588"/>
          </a:xfrm>
          <a:prstGeom prst="rect">
            <a:avLst/>
          </a:prstGeom>
          <a:noFill/>
          <a:ln w="9525">
            <a:solidFill>
              <a:srgbClr val="FFCC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5" name="Picture 16" descr="Mimivirus in mouse macroph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685" y="2817985"/>
            <a:ext cx="1133956" cy="113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5" descr="virus-7019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030" y="1106364"/>
            <a:ext cx="7429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647700" y="3909424"/>
            <a:ext cx="40452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i="1" dirty="0"/>
              <a:t>Legionella</a:t>
            </a:r>
            <a:r>
              <a:rPr lang="en-US" sz="1800" dirty="0"/>
              <a:t> &amp; mycobacteria in human</a:t>
            </a:r>
          </a:p>
          <a:p>
            <a:pPr algn="ctr" eaLnBrk="1" hangingPunct="1"/>
            <a:r>
              <a:rPr lang="en-US" sz="1800" dirty="0"/>
              <a:t>lung macrophages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4389574" y="3923824"/>
            <a:ext cx="34942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Free-living protozoa – natural host to environ pathogens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449779" y="2785380"/>
            <a:ext cx="1463993" cy="1217225"/>
            <a:chOff x="7734300" y="1991424"/>
            <a:chExt cx="2110682" cy="2288476"/>
          </a:xfrm>
        </p:grpSpPr>
        <p:pic>
          <p:nvPicPr>
            <p:cNvPr id="24" name="Picture 23" descr="Amoeba feeding Marciano-Cabral 2003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632700" y="2159000"/>
              <a:ext cx="2222500" cy="20193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443994" y="1991424"/>
              <a:ext cx="1400988" cy="694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Amoeba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86155" y="685800"/>
            <a:ext cx="4226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sz="2400" b="1" dirty="0"/>
              <a:t>Enteric / Zoonotic pathogens</a:t>
            </a:r>
            <a:r>
              <a:rPr lang="en-US" sz="2400" b="1" baseline="30000" dirty="0"/>
              <a:t>1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86154" y="2398836"/>
            <a:ext cx="5305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sz="2400" b="1" dirty="0"/>
              <a:t>Saprozoic (environmental) pathogens</a:t>
            </a:r>
            <a:r>
              <a:rPr lang="en-US" sz="2400" b="1" baseline="30000" dirty="0"/>
              <a:t>2</a:t>
            </a:r>
            <a:endParaRPr lang="en-US" sz="2400" b="1" dirty="0"/>
          </a:p>
        </p:txBody>
      </p:sp>
      <p:pic>
        <p:nvPicPr>
          <p:cNvPr id="5" name="Picture 4" descr="Cyptosporidiu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65" y="1106364"/>
            <a:ext cx="830780" cy="8905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40296" y="4548694"/>
            <a:ext cx="40122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aseline="30000" dirty="0">
                <a:solidFill>
                  <a:srgbClr val="FFFFFF"/>
                </a:solidFill>
              </a:rPr>
              <a:t>1</a:t>
            </a:r>
            <a:r>
              <a:rPr lang="en-US" sz="1500" dirty="0">
                <a:solidFill>
                  <a:srgbClr val="FFFFFF"/>
                </a:solidFill>
              </a:rPr>
              <a:t>Ashbolt (2015) </a:t>
            </a:r>
            <a:r>
              <a:rPr lang="en-US" sz="1500" i="1" dirty="0">
                <a:solidFill>
                  <a:srgbClr val="FFFFFF"/>
                </a:solidFill>
              </a:rPr>
              <a:t>Cur Environ Health Rep</a:t>
            </a:r>
            <a:r>
              <a:rPr lang="en-US" sz="1500" dirty="0">
                <a:solidFill>
                  <a:srgbClr val="FFFFFF"/>
                </a:solidFill>
              </a:rPr>
              <a:t> </a:t>
            </a:r>
            <a:r>
              <a:rPr lang="en-US" sz="1500" i="1" dirty="0">
                <a:solidFill>
                  <a:srgbClr val="FFFFFF"/>
                </a:solidFill>
              </a:rPr>
              <a:t>2</a:t>
            </a:r>
            <a:r>
              <a:rPr lang="en-US" sz="1500" dirty="0">
                <a:solidFill>
                  <a:srgbClr val="FFFFFF"/>
                </a:solidFill>
              </a:rPr>
              <a:t>, 95-106</a:t>
            </a:r>
          </a:p>
          <a:p>
            <a:r>
              <a:rPr lang="en-US" sz="1500" baseline="30000" dirty="0">
                <a:solidFill>
                  <a:srgbClr val="FFFFFF"/>
                </a:solidFill>
              </a:rPr>
              <a:t>2</a:t>
            </a:r>
            <a:r>
              <a:rPr lang="en-US" sz="1500" dirty="0">
                <a:solidFill>
                  <a:srgbClr val="FFFFFF"/>
                </a:solidFill>
              </a:rPr>
              <a:t>Ashbolt (2015) </a:t>
            </a:r>
            <a:r>
              <a:rPr lang="nl-NL" sz="1500" i="1" dirty="0" err="1">
                <a:solidFill>
                  <a:srgbClr val="FFFFFF"/>
                </a:solidFill>
              </a:rPr>
              <a:t>Pathogens</a:t>
            </a:r>
            <a:r>
              <a:rPr lang="nl-NL" sz="1500" i="1" dirty="0">
                <a:solidFill>
                  <a:srgbClr val="FFFFFF"/>
                </a:solidFill>
              </a:rPr>
              <a:t> 4</a:t>
            </a:r>
            <a:r>
              <a:rPr lang="nl-NL" sz="1500" dirty="0">
                <a:solidFill>
                  <a:srgbClr val="FFFFFF"/>
                </a:solidFill>
              </a:rPr>
              <a:t>, 390-405</a:t>
            </a: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ABA276E0-8C21-974B-B857-4C8A6C504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1439" y="4808127"/>
            <a:ext cx="4953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en-US" sz="1500" dirty="0">
              <a:solidFill>
                <a:srgbClr val="FFFFFF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C9C61CD-701C-1B48-9C99-B1755594BD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824775" y="908877"/>
            <a:ext cx="1276888" cy="11786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ext Box 10">
            <a:extLst>
              <a:ext uri="{FF2B5EF4-FFF2-40B4-BE49-F238E27FC236}">
                <a16:creationId xmlns:a16="http://schemas.microsoft.com/office/drawing/2014/main" id="{64B4F99F-A111-D24B-9BB7-75864673E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9423" y="2451140"/>
            <a:ext cx="29674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600" b="1" i="1" dirty="0"/>
              <a:t>Echinococcus </a:t>
            </a:r>
            <a:r>
              <a:rPr lang="en-CA" sz="1600" b="1" i="1" dirty="0" err="1"/>
              <a:t>multilocularis</a:t>
            </a:r>
            <a:endParaRPr lang="en-US" sz="1600" dirty="0"/>
          </a:p>
        </p:txBody>
      </p:sp>
      <p:sp>
        <p:nvSpPr>
          <p:cNvPr id="29" name="Text Box 10">
            <a:extLst>
              <a:ext uri="{FF2B5EF4-FFF2-40B4-BE49-F238E27FC236}">
                <a16:creationId xmlns:a16="http://schemas.microsoft.com/office/drawing/2014/main" id="{A7A4FA4B-0701-6148-8ECC-68EA85042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8045" y="2227926"/>
            <a:ext cx="27286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Helminth ova (20-50 </a:t>
            </a:r>
            <a:r>
              <a:rPr lang="en-CA" sz="1800" dirty="0"/>
              <a:t>µm)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6A2FB-C971-B34C-A78C-EBCCC0E87F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3740" y="608236"/>
            <a:ext cx="2580434" cy="1632041"/>
          </a:xfrm>
          <a:prstGeom prst="rect">
            <a:avLst/>
          </a:prstGeom>
        </p:spPr>
      </p:pic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9087" y="124555"/>
            <a:ext cx="8239539" cy="595049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en-US" sz="2775" b="1" dirty="0">
                <a:solidFill>
                  <a:srgbClr val="005200"/>
                </a:solidFill>
                <a:latin typeface="Arial" charset="0"/>
              </a:rPr>
              <a:t>Enteric/Zoonotic &amp; Saprozoic pathogens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9C34B-CF5D-114B-94EE-BEDE8B1A7AD6}"/>
              </a:ext>
            </a:extLst>
          </p:cNvPr>
          <p:cNvSpPr txBox="1"/>
          <p:nvPr/>
        </p:nvSpPr>
        <p:spPr>
          <a:xfrm>
            <a:off x="7763162" y="1704975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0.5 mm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A5436-9E97-B642-B229-A758328114F1}"/>
              </a:ext>
            </a:extLst>
          </p:cNvPr>
          <p:cNvSpPr txBox="1"/>
          <p:nvPr/>
        </p:nvSpPr>
        <p:spPr>
          <a:xfrm>
            <a:off x="7045336" y="1298042"/>
            <a:ext cx="1447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wikipedia.org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0678CE-8C06-1C47-BE25-AFF03C147D15}"/>
              </a:ext>
            </a:extLst>
          </p:cNvPr>
          <p:cNvSpPr txBox="1"/>
          <p:nvPr/>
        </p:nvSpPr>
        <p:spPr>
          <a:xfrm>
            <a:off x="6825188" y="2675965"/>
            <a:ext cx="2403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>
                <a:hlinkClick r:id="rId10"/>
              </a:rPr>
              <a:t>hydatid cyst</a:t>
            </a:r>
            <a:r>
              <a:rPr lang="en-CA" u="sng" dirty="0"/>
              <a:t>s</a:t>
            </a:r>
          </a:p>
          <a:p>
            <a:pPr algn="ctr"/>
            <a:r>
              <a:rPr lang="en-CA" dirty="0"/>
              <a:t>2 hosts needed</a:t>
            </a:r>
          </a:p>
          <a:p>
            <a:pPr algn="ctr"/>
            <a:r>
              <a:rPr lang="en-CA" dirty="0">
                <a:hlinkClick r:id="rId11"/>
              </a:rPr>
              <a:t>Alveolar echinococcosis</a:t>
            </a:r>
            <a:endParaRPr lang="en-US" dirty="0"/>
          </a:p>
        </p:txBody>
      </p:sp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4005031" y="1950705"/>
            <a:ext cx="2031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Parasitic protozoa</a:t>
            </a:r>
          </a:p>
          <a:p>
            <a:pPr algn="ctr" eaLnBrk="1" hangingPunct="1"/>
            <a:r>
              <a:rPr lang="en-US" sz="1800" dirty="0"/>
              <a:t>(4-18 </a:t>
            </a:r>
            <a:r>
              <a:rPr lang="en-CA" sz="1800" dirty="0"/>
              <a:t>µ</a:t>
            </a:r>
            <a:r>
              <a:rPr lang="en-US" sz="1800" dirty="0"/>
              <a:t>m)</a:t>
            </a:r>
          </a:p>
        </p:txBody>
      </p:sp>
    </p:spTree>
    <p:extLst>
      <p:ext uri="{BB962C8B-B14F-4D97-AF65-F5344CB8AC3E}">
        <p14:creationId xmlns:p14="http://schemas.microsoft.com/office/powerpoint/2010/main" val="160038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C waterborne outbreaks to 2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81" y="873870"/>
            <a:ext cx="6858000" cy="3548799"/>
          </a:xfrm>
          <a:prstGeom prst="rect">
            <a:avLst/>
          </a:prstGeom>
        </p:spPr>
      </p:pic>
      <p:pic>
        <p:nvPicPr>
          <p:cNvPr id="6" name="Picture 5" descr="legend CD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42" y="1050837"/>
            <a:ext cx="2110154" cy="16865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55104" y="4586487"/>
            <a:ext cx="46823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Beer </a:t>
            </a:r>
            <a:r>
              <a:rPr lang="en-US" sz="1500" i="1" dirty="0">
                <a:solidFill>
                  <a:schemeClr val="bg1"/>
                </a:solidFill>
              </a:rPr>
              <a:t>et al. </a:t>
            </a:r>
            <a:r>
              <a:rPr lang="en-US" sz="1500" dirty="0">
                <a:solidFill>
                  <a:schemeClr val="bg1"/>
                </a:solidFill>
              </a:rPr>
              <a:t>(2015) Morbidity &amp; Mortality </a:t>
            </a:r>
            <a:r>
              <a:rPr lang="en-US" sz="1500" dirty="0" err="1">
                <a:solidFill>
                  <a:schemeClr val="bg1"/>
                </a:solidFill>
              </a:rPr>
              <a:t>Wk</a:t>
            </a:r>
            <a:r>
              <a:rPr lang="en-US" sz="1500" dirty="0">
                <a:solidFill>
                  <a:schemeClr val="bg1"/>
                </a:solidFill>
              </a:rPr>
              <a:t> Rep </a:t>
            </a:r>
            <a:r>
              <a:rPr lang="en-US" sz="1500" b="1" dirty="0">
                <a:solidFill>
                  <a:schemeClr val="bg1"/>
                </a:solidFill>
              </a:rPr>
              <a:t>64:</a:t>
            </a:r>
            <a:r>
              <a:rPr lang="en-US" sz="1500" dirty="0">
                <a:solidFill>
                  <a:schemeClr val="bg1"/>
                </a:solidFill>
              </a:rPr>
              <a:t>842-8</a:t>
            </a:r>
          </a:p>
          <a:p>
            <a:r>
              <a:rPr lang="cs-CZ" sz="1500" b="1" dirty="0">
                <a:solidFill>
                  <a:schemeClr val="bg1"/>
                </a:solidFill>
              </a:rPr>
              <a:t>2017,</a:t>
            </a:r>
            <a:r>
              <a:rPr lang="cs-CZ" sz="1500" dirty="0">
                <a:solidFill>
                  <a:schemeClr val="bg1"/>
                </a:solidFill>
              </a:rPr>
              <a:t> MMWR </a:t>
            </a:r>
            <a:r>
              <a:rPr lang="cs-CZ" sz="1500" b="1" dirty="0">
                <a:solidFill>
                  <a:schemeClr val="bg1"/>
                </a:solidFill>
              </a:rPr>
              <a:t>66</a:t>
            </a:r>
            <a:r>
              <a:rPr lang="cs-CZ" sz="1500" dirty="0">
                <a:solidFill>
                  <a:schemeClr val="bg1"/>
                </a:solidFill>
              </a:rPr>
              <a:t>: 1216-1221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18671" y="4236887"/>
            <a:ext cx="575799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2001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27535" y="4236887"/>
            <a:ext cx="575799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2012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6174697" y="4194069"/>
            <a:ext cx="0" cy="1143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7798343" y="4181369"/>
            <a:ext cx="0" cy="1143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129209" y="57150"/>
            <a:ext cx="8865704" cy="857250"/>
          </a:xfrm>
        </p:spPr>
        <p:txBody>
          <a:bodyPr/>
          <a:lstStyle/>
          <a:p>
            <a:pPr algn="ctr"/>
            <a:r>
              <a:rPr lang="en-US" sz="2625" dirty="0">
                <a:latin typeface="Arial" charset="0"/>
              </a:rPr>
              <a:t>Etiologic agents &amp; percentages for 885 drinking water outbreaks, 1971-2012 USA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155592" y="2422436"/>
            <a:ext cx="2138599" cy="35779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725" dirty="0"/>
              <a:t>Number of Outbreaks</a:t>
            </a:r>
          </a:p>
        </p:txBody>
      </p:sp>
      <p:sp>
        <p:nvSpPr>
          <p:cNvPr id="10" name="Oval 9"/>
          <p:cNvSpPr/>
          <p:nvPr/>
        </p:nvSpPr>
        <p:spPr>
          <a:xfrm>
            <a:off x="5205047" y="2457450"/>
            <a:ext cx="2321169" cy="342900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65A3E8F5-87E9-FA48-A71D-892F82BA0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1439" y="4808127"/>
            <a:ext cx="4953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15</a:t>
            </a:fld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D6F73-6B3C-EB4A-9B9E-E52447B6F6DD}"/>
              </a:ext>
            </a:extLst>
          </p:cNvPr>
          <p:cNvSpPr txBox="1"/>
          <p:nvPr/>
        </p:nvSpPr>
        <p:spPr>
          <a:xfrm>
            <a:off x="8021081" y="2393102"/>
            <a:ext cx="1872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&gt;80 % not reported &amp; sporadic</a:t>
            </a:r>
          </a:p>
        </p:txBody>
      </p:sp>
    </p:spTree>
    <p:extLst>
      <p:ext uri="{BB962C8B-B14F-4D97-AF65-F5344CB8AC3E}">
        <p14:creationId xmlns:p14="http://schemas.microsoft.com/office/powerpoint/2010/main" val="17781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725" y="227145"/>
            <a:ext cx="6686550" cy="857250"/>
          </a:xfrm>
        </p:spPr>
        <p:txBody>
          <a:bodyPr/>
          <a:lstStyle/>
          <a:p>
            <a:r>
              <a:rPr lang="en-US" sz="4100" dirty="0"/>
              <a:t>Key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235" y="990325"/>
            <a:ext cx="8406617" cy="319257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800" dirty="0"/>
              <a:t>Remote &amp; Arctic community water services </a:t>
            </a:r>
            <a:r>
              <a:rPr lang="en-US" dirty="0"/>
              <a:t>(not       		central water &amp; sewage):</a:t>
            </a:r>
            <a:endParaRPr lang="en-US" sz="800" dirty="0"/>
          </a:p>
          <a:p>
            <a:pPr lvl="1">
              <a:lnSpc>
                <a:spcPct val="110000"/>
              </a:lnSpc>
            </a:pPr>
            <a:r>
              <a:rPr lang="en-US" sz="2400" dirty="0"/>
              <a:t>One-Health and climate adaptive approach also needed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Greater focus on decentralized (household) services</a:t>
            </a:r>
          </a:p>
          <a:p>
            <a:pPr lvl="2">
              <a:lnSpc>
                <a:spcPct val="110000"/>
              </a:lnSpc>
            </a:pPr>
            <a:r>
              <a:rPr lang="en-US" sz="2100" dirty="0"/>
              <a:t>Given the pathogen &amp; chemical pathways of concern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Management of microbial issues within a system’s approach to address more sustainable services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2365" y="1424059"/>
            <a:ext cx="396262" cy="600164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3300" dirty="0">
                <a:latin typeface="ＭＳ ゴシック"/>
                <a:ea typeface="ＭＳ ゴシック"/>
                <a:cs typeface="ＭＳ ゴシック"/>
              </a:rPr>
              <a:t>≅</a:t>
            </a:r>
            <a:endParaRPr lang="en-US" sz="33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076424-F2C6-A146-8C20-38F4CDCC6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533" y="4810905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111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58896"/>
            <a:ext cx="7429500" cy="857250"/>
          </a:xfrm>
        </p:spPr>
        <p:txBody>
          <a:bodyPr/>
          <a:lstStyle/>
          <a:p>
            <a:r>
              <a:rPr lang="en-US" sz="3600" dirty="0"/>
              <a:t>Our common goals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6651" y="1063230"/>
            <a:ext cx="7477297" cy="3324489"/>
          </a:xfrm>
        </p:spPr>
        <p:txBody>
          <a:bodyPr/>
          <a:lstStyle/>
          <a:p>
            <a:r>
              <a:rPr lang="en-US" sz="2700" dirty="0"/>
              <a:t>Critical to address </a:t>
            </a:r>
            <a:r>
              <a:rPr lang="en-US" sz="2700" b="1" u="sng" dirty="0"/>
              <a:t>human health</a:t>
            </a:r>
            <a:r>
              <a:rPr lang="en-US" dirty="0"/>
              <a:t>, </a:t>
            </a:r>
            <a:r>
              <a:rPr lang="en-US" sz="2600" dirty="0"/>
              <a:t>but also</a:t>
            </a:r>
          </a:p>
          <a:p>
            <a:r>
              <a:rPr lang="en-US" sz="2700" dirty="0"/>
              <a:t>Climate change (threatening all systems)  </a:t>
            </a:r>
          </a:p>
          <a:p>
            <a:r>
              <a:rPr lang="en-US" sz="2700" dirty="0"/>
              <a:t>Engineering issues (fit-for-purpose)</a:t>
            </a:r>
          </a:p>
          <a:p>
            <a:r>
              <a:rPr lang="en-US" sz="2700" dirty="0"/>
              <a:t>Operational needs (training/maintenance) &amp;</a:t>
            </a:r>
          </a:p>
          <a:p>
            <a:r>
              <a:rPr lang="en-US" sz="2700" b="1" u="sng" dirty="0"/>
              <a:t>Regulations</a:t>
            </a:r>
            <a:r>
              <a:rPr lang="en-CA" sz="2700" dirty="0"/>
              <a:t> (how, what, why); and</a:t>
            </a:r>
          </a:p>
          <a:p>
            <a:pPr marL="0" indent="0">
              <a:buNone/>
            </a:pPr>
            <a:r>
              <a:rPr lang="en-CA" sz="2700" dirty="0"/>
              <a:t>How to integrate within waterscape narrative driven by local community’s needs?</a:t>
            </a:r>
            <a:endParaRPr lang="en-US" sz="2700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1F34C8-6AFC-A04A-81B1-20DB0122E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533" y="4810905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17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814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9" name="Freeform 5"/>
          <p:cNvSpPr>
            <a:spLocks noEditPoints="1"/>
          </p:cNvSpPr>
          <p:nvPr/>
        </p:nvSpPr>
        <p:spPr bwMode="gray">
          <a:xfrm rot="-1358056">
            <a:off x="1733060" y="1826292"/>
            <a:ext cx="5568255" cy="2102644"/>
          </a:xfrm>
          <a:custGeom>
            <a:avLst/>
            <a:gdLst>
              <a:gd name="T0" fmla="*/ 1692 w 4040"/>
              <a:gd name="T1" fmla="*/ 12 h 1888"/>
              <a:gd name="T2" fmla="*/ 1234 w 4040"/>
              <a:gd name="T3" fmla="*/ 74 h 1888"/>
              <a:gd name="T4" fmla="*/ 828 w 4040"/>
              <a:gd name="T5" fmla="*/ 182 h 1888"/>
              <a:gd name="T6" fmla="*/ 486 w 4040"/>
              <a:gd name="T7" fmla="*/ 330 h 1888"/>
              <a:gd name="T8" fmla="*/ 226 w 4040"/>
              <a:gd name="T9" fmla="*/ 510 h 1888"/>
              <a:gd name="T10" fmla="*/ 58 w 4040"/>
              <a:gd name="T11" fmla="*/ 718 h 1888"/>
              <a:gd name="T12" fmla="*/ 0 w 4040"/>
              <a:gd name="T13" fmla="*/ 944 h 1888"/>
              <a:gd name="T14" fmla="*/ 58 w 4040"/>
              <a:gd name="T15" fmla="*/ 1170 h 1888"/>
              <a:gd name="T16" fmla="*/ 226 w 4040"/>
              <a:gd name="T17" fmla="*/ 1378 h 1888"/>
              <a:gd name="T18" fmla="*/ 486 w 4040"/>
              <a:gd name="T19" fmla="*/ 1558 h 1888"/>
              <a:gd name="T20" fmla="*/ 828 w 4040"/>
              <a:gd name="T21" fmla="*/ 1706 h 1888"/>
              <a:gd name="T22" fmla="*/ 1234 w 4040"/>
              <a:gd name="T23" fmla="*/ 1814 h 1888"/>
              <a:gd name="T24" fmla="*/ 1692 w 4040"/>
              <a:gd name="T25" fmla="*/ 1876 h 1888"/>
              <a:gd name="T26" fmla="*/ 2186 w 4040"/>
              <a:gd name="T27" fmla="*/ 1884 h 1888"/>
              <a:gd name="T28" fmla="*/ 2658 w 4040"/>
              <a:gd name="T29" fmla="*/ 1840 h 1888"/>
              <a:gd name="T30" fmla="*/ 3084 w 4040"/>
              <a:gd name="T31" fmla="*/ 1746 h 1888"/>
              <a:gd name="T32" fmla="*/ 3448 w 4040"/>
              <a:gd name="T33" fmla="*/ 1612 h 1888"/>
              <a:gd name="T34" fmla="*/ 3738 w 4040"/>
              <a:gd name="T35" fmla="*/ 1442 h 1888"/>
              <a:gd name="T36" fmla="*/ 3938 w 4040"/>
              <a:gd name="T37" fmla="*/ 1242 h 1888"/>
              <a:gd name="T38" fmla="*/ 4034 w 4040"/>
              <a:gd name="T39" fmla="*/ 1022 h 1888"/>
              <a:gd name="T40" fmla="*/ 4014 w 4040"/>
              <a:gd name="T41" fmla="*/ 790 h 1888"/>
              <a:gd name="T42" fmla="*/ 3882 w 4040"/>
              <a:gd name="T43" fmla="*/ 576 h 1888"/>
              <a:gd name="T44" fmla="*/ 3650 w 4040"/>
              <a:gd name="T45" fmla="*/ 386 h 1888"/>
              <a:gd name="T46" fmla="*/ 3334 w 4040"/>
              <a:gd name="T47" fmla="*/ 228 h 1888"/>
              <a:gd name="T48" fmla="*/ 2948 w 4040"/>
              <a:gd name="T49" fmla="*/ 106 h 1888"/>
              <a:gd name="T50" fmla="*/ 2506 w 4040"/>
              <a:gd name="T51" fmla="*/ 28 h 1888"/>
              <a:gd name="T52" fmla="*/ 2020 w 4040"/>
              <a:gd name="T53" fmla="*/ 0 h 1888"/>
              <a:gd name="T54" fmla="*/ 1606 w 4040"/>
              <a:gd name="T55" fmla="*/ 1736 h 1888"/>
              <a:gd name="T56" fmla="*/ 1164 w 4040"/>
              <a:gd name="T57" fmla="*/ 1678 h 1888"/>
              <a:gd name="T58" fmla="*/ 776 w 4040"/>
              <a:gd name="T59" fmla="*/ 1576 h 1888"/>
              <a:gd name="T60" fmla="*/ 458 w 4040"/>
              <a:gd name="T61" fmla="*/ 1436 h 1888"/>
              <a:gd name="T62" fmla="*/ 224 w 4040"/>
              <a:gd name="T63" fmla="*/ 1266 h 1888"/>
              <a:gd name="T64" fmla="*/ 88 w 4040"/>
              <a:gd name="T65" fmla="*/ 1074 h 1888"/>
              <a:gd name="T66" fmla="*/ 68 w 4040"/>
              <a:gd name="T67" fmla="*/ 864 h 1888"/>
              <a:gd name="T68" fmla="*/ 166 w 4040"/>
              <a:gd name="T69" fmla="*/ 664 h 1888"/>
              <a:gd name="T70" fmla="*/ 370 w 4040"/>
              <a:gd name="T71" fmla="*/ 486 h 1888"/>
              <a:gd name="T72" fmla="*/ 662 w 4040"/>
              <a:gd name="T73" fmla="*/ 336 h 1888"/>
              <a:gd name="T74" fmla="*/ 1028 w 4040"/>
              <a:gd name="T75" fmla="*/ 222 h 1888"/>
              <a:gd name="T76" fmla="*/ 1454 w 4040"/>
              <a:gd name="T77" fmla="*/ 148 h 1888"/>
              <a:gd name="T78" fmla="*/ 1922 w 4040"/>
              <a:gd name="T79" fmla="*/ 120 h 1888"/>
              <a:gd name="T80" fmla="*/ 2392 w 4040"/>
              <a:gd name="T81" fmla="*/ 148 h 1888"/>
              <a:gd name="T82" fmla="*/ 2818 w 4040"/>
              <a:gd name="T83" fmla="*/ 222 h 1888"/>
              <a:gd name="T84" fmla="*/ 3184 w 4040"/>
              <a:gd name="T85" fmla="*/ 336 h 1888"/>
              <a:gd name="T86" fmla="*/ 3476 w 4040"/>
              <a:gd name="T87" fmla="*/ 486 h 1888"/>
              <a:gd name="T88" fmla="*/ 3680 w 4040"/>
              <a:gd name="T89" fmla="*/ 664 h 1888"/>
              <a:gd name="T90" fmla="*/ 3778 w 4040"/>
              <a:gd name="T91" fmla="*/ 864 h 1888"/>
              <a:gd name="T92" fmla="*/ 3758 w 4040"/>
              <a:gd name="T93" fmla="*/ 1074 h 1888"/>
              <a:gd name="T94" fmla="*/ 3622 w 4040"/>
              <a:gd name="T95" fmla="*/ 1266 h 1888"/>
              <a:gd name="T96" fmla="*/ 3388 w 4040"/>
              <a:gd name="T97" fmla="*/ 1436 h 1888"/>
              <a:gd name="T98" fmla="*/ 3070 w 4040"/>
              <a:gd name="T99" fmla="*/ 1576 h 1888"/>
              <a:gd name="T100" fmla="*/ 2682 w 4040"/>
              <a:gd name="T101" fmla="*/ 1678 h 1888"/>
              <a:gd name="T102" fmla="*/ 2240 w 4040"/>
              <a:gd name="T103" fmla="*/ 1736 h 1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9412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F7C16B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594950" name="Oval 6"/>
          <p:cNvSpPr>
            <a:spLocks noChangeArrowheads="1"/>
          </p:cNvSpPr>
          <p:nvPr/>
        </p:nvSpPr>
        <p:spPr bwMode="gray">
          <a:xfrm>
            <a:off x="3952875" y="1179784"/>
            <a:ext cx="1043484" cy="956072"/>
          </a:xfrm>
          <a:prstGeom prst="ellipse">
            <a:avLst/>
          </a:prstGeom>
          <a:gradFill rotWithShape="1">
            <a:gsLst>
              <a:gs pos="0">
                <a:srgbClr val="CC66FF">
                  <a:gamma/>
                  <a:shade val="46275"/>
                  <a:invGamma/>
                </a:srgbClr>
              </a:gs>
              <a:gs pos="50000">
                <a:srgbClr val="CC66FF"/>
              </a:gs>
              <a:gs pos="100000">
                <a:srgbClr val="CC66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91430" tIns="45715" rIns="91430" bIns="45715" anchor="ctr"/>
          <a:lstStyle/>
          <a:p>
            <a:pPr algn="ctr" eaLnBrk="1" hangingPunct="1"/>
            <a:endParaRPr lang="en-AU"/>
          </a:p>
        </p:txBody>
      </p:sp>
      <p:sp>
        <p:nvSpPr>
          <p:cNvPr id="594951" name="Oval 7"/>
          <p:cNvSpPr>
            <a:spLocks noChangeArrowheads="1"/>
          </p:cNvSpPr>
          <p:nvPr/>
        </p:nvSpPr>
        <p:spPr bwMode="gray">
          <a:xfrm>
            <a:off x="1909763" y="2322786"/>
            <a:ext cx="1043484" cy="956072"/>
          </a:xfrm>
          <a:prstGeom prst="ellipse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50000">
                <a:srgbClr val="FFCC00"/>
              </a:gs>
              <a:gs pos="100000">
                <a:srgbClr val="FFCC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91430" tIns="45715" rIns="91430" bIns="45715" anchor="ctr"/>
          <a:lstStyle/>
          <a:p>
            <a:pPr algn="ctr" eaLnBrk="1" hangingPunct="1"/>
            <a:endParaRPr lang="en-AU"/>
          </a:p>
        </p:txBody>
      </p:sp>
      <p:sp>
        <p:nvSpPr>
          <p:cNvPr id="594952" name="Oval 8"/>
          <p:cNvSpPr>
            <a:spLocks noChangeArrowheads="1"/>
          </p:cNvSpPr>
          <p:nvPr/>
        </p:nvSpPr>
        <p:spPr bwMode="gray">
          <a:xfrm>
            <a:off x="2626916" y="3595558"/>
            <a:ext cx="1042194" cy="956072"/>
          </a:xfrm>
          <a:prstGeom prst="ellipse">
            <a:avLst/>
          </a:prstGeom>
          <a:gradFill rotWithShape="1">
            <a:gsLst>
              <a:gs pos="0">
                <a:srgbClr val="66CCFF">
                  <a:gamma/>
                  <a:shade val="46275"/>
                  <a:invGamma/>
                </a:srgbClr>
              </a:gs>
              <a:gs pos="50000">
                <a:srgbClr val="66CCFF"/>
              </a:gs>
              <a:gs pos="100000">
                <a:srgbClr val="66C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91430" tIns="45715" rIns="91430" bIns="45715" anchor="ctr"/>
          <a:lstStyle/>
          <a:p>
            <a:pPr algn="ctr" eaLnBrk="1" hangingPunct="1"/>
            <a:endParaRPr lang="en-AU"/>
          </a:p>
        </p:txBody>
      </p:sp>
      <p:sp>
        <p:nvSpPr>
          <p:cNvPr id="594953" name="Oval 9"/>
          <p:cNvSpPr>
            <a:spLocks noChangeArrowheads="1"/>
          </p:cNvSpPr>
          <p:nvPr/>
        </p:nvSpPr>
        <p:spPr bwMode="gray">
          <a:xfrm>
            <a:off x="4881563" y="3122884"/>
            <a:ext cx="1043484" cy="956072"/>
          </a:xfrm>
          <a:prstGeom prst="ellipse">
            <a:avLst/>
          </a:prstGeom>
          <a:gradFill rotWithShape="1">
            <a:gsLst>
              <a:gs pos="0">
                <a:srgbClr val="FFA679">
                  <a:gamma/>
                  <a:shade val="46275"/>
                  <a:invGamma/>
                </a:srgbClr>
              </a:gs>
              <a:gs pos="50000">
                <a:srgbClr val="FFA679"/>
              </a:gs>
              <a:gs pos="100000">
                <a:srgbClr val="FFA679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91430" tIns="45715" rIns="91430" bIns="45715" anchor="ctr"/>
          <a:lstStyle/>
          <a:p>
            <a:pPr algn="ctr" eaLnBrk="1" hangingPunct="1"/>
            <a:endParaRPr lang="en-AU"/>
          </a:p>
        </p:txBody>
      </p:sp>
      <p:sp>
        <p:nvSpPr>
          <p:cNvPr id="594954" name="Oval 10"/>
          <p:cNvSpPr>
            <a:spLocks noChangeArrowheads="1"/>
          </p:cNvSpPr>
          <p:nvPr/>
        </p:nvSpPr>
        <p:spPr bwMode="gray">
          <a:xfrm>
            <a:off x="6367469" y="1351237"/>
            <a:ext cx="985441" cy="956072"/>
          </a:xfrm>
          <a:prstGeom prst="ellipse">
            <a:avLst/>
          </a:prstGeom>
          <a:gradFill rotWithShape="1">
            <a:gsLst>
              <a:gs pos="0">
                <a:srgbClr val="99CC00">
                  <a:gamma/>
                  <a:shade val="46275"/>
                  <a:invGamma/>
                </a:srgbClr>
              </a:gs>
              <a:gs pos="50000">
                <a:srgbClr val="99CC00"/>
              </a:gs>
              <a:gs pos="100000">
                <a:srgbClr val="99CC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91430" tIns="45715" rIns="91430" bIns="45715" anchor="ctr"/>
          <a:lstStyle/>
          <a:p>
            <a:pPr algn="ctr" eaLnBrk="1" hangingPunct="1"/>
            <a:endParaRPr lang="en-AU"/>
          </a:p>
        </p:txBody>
      </p:sp>
      <p:sp>
        <p:nvSpPr>
          <p:cNvPr id="594955" name="Text Box 11"/>
          <p:cNvSpPr txBox="1">
            <a:spLocks noChangeArrowheads="1"/>
          </p:cNvSpPr>
          <p:nvPr/>
        </p:nvSpPr>
        <p:spPr bwMode="gray">
          <a:xfrm>
            <a:off x="1914922" y="2599684"/>
            <a:ext cx="1104769" cy="5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817" dir="270807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1500" dirty="0">
                <a:latin typeface="Verdana" charset="0"/>
              </a:rPr>
              <a:t>Economic</a:t>
            </a:r>
          </a:p>
          <a:p>
            <a:pPr algn="ctr"/>
            <a:r>
              <a:rPr lang="en-US" sz="1500" dirty="0">
                <a:latin typeface="Verdana" charset="0"/>
              </a:rPr>
              <a:t>LCC</a:t>
            </a:r>
          </a:p>
        </p:txBody>
      </p:sp>
      <p:sp>
        <p:nvSpPr>
          <p:cNvPr id="594956" name="Text Box 12"/>
          <p:cNvSpPr txBox="1">
            <a:spLocks noChangeArrowheads="1"/>
          </p:cNvSpPr>
          <p:nvPr/>
        </p:nvSpPr>
        <p:spPr bwMode="gray">
          <a:xfrm>
            <a:off x="4032852" y="1433234"/>
            <a:ext cx="964346" cy="5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817" dir="270807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1500" dirty="0">
                <a:latin typeface="Verdana" charset="0"/>
              </a:rPr>
              <a:t>Hygiene</a:t>
            </a:r>
          </a:p>
          <a:p>
            <a:pPr algn="ctr"/>
            <a:r>
              <a:rPr lang="en-US" sz="1500" dirty="0">
                <a:latin typeface="Verdana" charset="0"/>
              </a:rPr>
              <a:t>QMRA</a:t>
            </a:r>
          </a:p>
        </p:txBody>
      </p:sp>
      <p:sp>
        <p:nvSpPr>
          <p:cNvPr id="594957" name="Text Box 13"/>
          <p:cNvSpPr txBox="1">
            <a:spLocks noChangeArrowheads="1"/>
          </p:cNvSpPr>
          <p:nvPr/>
        </p:nvSpPr>
        <p:spPr bwMode="gray">
          <a:xfrm>
            <a:off x="6437117" y="1586048"/>
            <a:ext cx="913756" cy="5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817" dir="270807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1500" dirty="0">
                <a:latin typeface="Verdana" charset="0"/>
              </a:rPr>
              <a:t>Environ</a:t>
            </a:r>
          </a:p>
          <a:p>
            <a:pPr algn="ctr"/>
            <a:r>
              <a:rPr lang="en-US" sz="1500" dirty="0">
                <a:latin typeface="Verdana" charset="0"/>
              </a:rPr>
              <a:t>LCA</a:t>
            </a:r>
          </a:p>
        </p:txBody>
      </p:sp>
      <p:sp>
        <p:nvSpPr>
          <p:cNvPr id="594958" name="Text Box 14"/>
          <p:cNvSpPr txBox="1">
            <a:spLocks noChangeArrowheads="1"/>
          </p:cNvSpPr>
          <p:nvPr/>
        </p:nvSpPr>
        <p:spPr bwMode="gray">
          <a:xfrm>
            <a:off x="5024849" y="3340944"/>
            <a:ext cx="755315" cy="5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817" dir="270807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1500" dirty="0">
                <a:latin typeface="Verdana" charset="0"/>
              </a:rPr>
              <a:t>Social</a:t>
            </a:r>
          </a:p>
          <a:p>
            <a:r>
              <a:rPr lang="en-US" sz="1500" dirty="0">
                <a:latin typeface="Verdana" charset="0"/>
              </a:rPr>
              <a:t>MCDA</a:t>
            </a:r>
          </a:p>
        </p:txBody>
      </p:sp>
      <p:sp>
        <p:nvSpPr>
          <p:cNvPr id="594959" name="Text Box 15"/>
          <p:cNvSpPr txBox="1">
            <a:spLocks noChangeArrowheads="1"/>
          </p:cNvSpPr>
          <p:nvPr/>
        </p:nvSpPr>
        <p:spPr bwMode="gray">
          <a:xfrm>
            <a:off x="2522080" y="3784049"/>
            <a:ext cx="1286038" cy="5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817" dir="270807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sz="1500" dirty="0">
                <a:latin typeface="Verdana" charset="0"/>
              </a:rPr>
              <a:t>Technical</a:t>
            </a:r>
          </a:p>
          <a:p>
            <a:pPr algn="ctr"/>
            <a:r>
              <a:rPr lang="en-US" sz="1500" dirty="0">
                <a:latin typeface="Verdana" charset="0"/>
              </a:rPr>
              <a:t>Robustness</a:t>
            </a:r>
          </a:p>
        </p:txBody>
      </p:sp>
      <p:sp>
        <p:nvSpPr>
          <p:cNvPr id="594966" name="Rectangle 22"/>
          <p:cNvSpPr>
            <a:spLocks noGrp="1" noChangeArrowheads="1"/>
          </p:cNvSpPr>
          <p:nvPr>
            <p:ph type="title"/>
          </p:nvPr>
        </p:nvSpPr>
        <p:spPr>
          <a:xfrm>
            <a:off x="314856" y="205191"/>
            <a:ext cx="8438193" cy="1025128"/>
          </a:xfrm>
        </p:spPr>
        <p:txBody>
          <a:bodyPr/>
          <a:lstStyle/>
          <a:p>
            <a:r>
              <a:rPr lang="en-US" sz="2800" dirty="0"/>
              <a:t>Sustainable systems achieved by trade-offs between key criteria with stakeholders</a:t>
            </a:r>
            <a:endParaRPr lang="en-AU" sz="2800" dirty="0"/>
          </a:p>
        </p:txBody>
      </p:sp>
      <p:sp>
        <p:nvSpPr>
          <p:cNvPr id="594967" name="Text Box 23"/>
          <p:cNvSpPr txBox="1">
            <a:spLocks noChangeArrowheads="1"/>
          </p:cNvSpPr>
          <p:nvPr/>
        </p:nvSpPr>
        <p:spPr bwMode="auto">
          <a:xfrm>
            <a:off x="3519490" y="2454939"/>
            <a:ext cx="215103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100" b="1"/>
              <a:t>5 Primary Criteria</a:t>
            </a:r>
            <a:endParaRPr lang="en-AU" sz="2100" b="1"/>
          </a:p>
        </p:txBody>
      </p:sp>
      <p:sp>
        <p:nvSpPr>
          <p:cNvPr id="2" name="TextBox 1"/>
          <p:cNvSpPr txBox="1"/>
          <p:nvPr/>
        </p:nvSpPr>
        <p:spPr>
          <a:xfrm>
            <a:off x="171258" y="1145130"/>
            <a:ext cx="3495162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CA" dirty="0"/>
              <a:t>To meet the intent of regulations</a:t>
            </a:r>
          </a:p>
          <a:p>
            <a:r>
              <a:rPr lang="en-CA" dirty="0"/>
              <a:t>i.e. systems may not meet      current prescriptive regulations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DB180A1B-2E55-9040-9C3A-BAF4D9415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533" y="4810905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18</a:t>
            </a:fld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A8F2F9-F270-C64E-837A-D1D2527FA697}"/>
              </a:ext>
            </a:extLst>
          </p:cNvPr>
          <p:cNvSpPr/>
          <p:nvPr/>
        </p:nvSpPr>
        <p:spPr>
          <a:xfrm>
            <a:off x="4367302" y="4126269"/>
            <a:ext cx="4352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bg2">
                    <a:lumMod val="50000"/>
                  </a:schemeClr>
                </a:solidFill>
              </a:rPr>
              <a:t>Schoen </a:t>
            </a:r>
            <a:r>
              <a:rPr lang="de-DE" i="1" dirty="0">
                <a:solidFill>
                  <a:schemeClr val="bg2">
                    <a:lumMod val="50000"/>
                  </a:schemeClr>
                </a:solidFill>
              </a:rPr>
              <a:t>et al. 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</a:rPr>
              <a:t>(2017) </a:t>
            </a:r>
            <a:r>
              <a:rPr lang="de-DE" dirty="0" err="1">
                <a:solidFill>
                  <a:schemeClr val="bg2">
                    <a:lumMod val="50000"/>
                  </a:schemeClr>
                </a:solidFill>
              </a:rPr>
              <a:t>Water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</a:rPr>
              <a:t> Res 109: 186-195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28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949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9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2663" y="147365"/>
            <a:ext cx="9266663" cy="857250"/>
          </a:xfrm>
        </p:spPr>
        <p:txBody>
          <a:bodyPr/>
          <a:lstStyle/>
          <a:p>
            <a:r>
              <a:rPr lang="en-US" sz="2400" dirty="0"/>
              <a:t>Water services within broader sustainability assessments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704585"/>
              </p:ext>
            </p:extLst>
          </p:nvPr>
        </p:nvGraphicFramePr>
        <p:xfrm>
          <a:off x="956427" y="774103"/>
          <a:ext cx="6518672" cy="3261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" name="Bitmap Image" r:id="rId4" imgW="5441152" imgH="2841905" progId="">
                  <p:embed/>
                </p:oleObj>
              </mc:Choice>
              <mc:Fallback>
                <p:oleObj name="Bitmap Image" r:id="rId4" imgW="5441152" imgH="2841905" progId="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6427" y="774103"/>
                        <a:ext cx="6518672" cy="32619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562645" y="1723728"/>
            <a:ext cx="894797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99FF"/>
                </a:solidFill>
                <a:latin typeface="Comic Sans MS" charset="0"/>
              </a:rPr>
              <a:t>Irrigation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5439138" y="1979291"/>
            <a:ext cx="1134665" cy="0"/>
          </a:xfrm>
          <a:prstGeom prst="line">
            <a:avLst/>
          </a:prstGeom>
          <a:noFill/>
          <a:ln w="57150">
            <a:solidFill>
              <a:srgbClr val="0099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499853" y="3501645"/>
            <a:ext cx="1335622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9900"/>
                </a:solidFill>
                <a:latin typeface="Comic Sans MS" charset="0"/>
              </a:rPr>
              <a:t>Fertilizer (NPK)</a:t>
            </a:r>
          </a:p>
        </p:txBody>
      </p:sp>
      <p:pic>
        <p:nvPicPr>
          <p:cNvPr id="11" name="Picture 9" descr="Urban Wat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6428" y="818076"/>
            <a:ext cx="1373981" cy="72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93033" y="1463785"/>
            <a:ext cx="183088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500" dirty="0" err="1"/>
              <a:t>www.urbanwater.org</a:t>
            </a:r>
            <a:endParaRPr lang="en-US" sz="1500" dirty="0"/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271594" y="493347"/>
            <a:ext cx="59458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70B9"/>
                </a:solidFill>
              </a:rPr>
              <a:t>Water fit-for-purpose</a:t>
            </a:r>
          </a:p>
          <a:p>
            <a:r>
              <a:rPr lang="en-US" sz="2400" dirty="0">
                <a:solidFill>
                  <a:srgbClr val="0070B9"/>
                </a:solidFill>
              </a:rPr>
              <a:t>Resource-recovery systems not waste disposal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557000" y="2977638"/>
            <a:ext cx="652743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808080"/>
                </a:solidFill>
                <a:latin typeface="Comic Sans MS" charset="0"/>
              </a:rPr>
              <a:t>Reuse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88367" y="2255611"/>
            <a:ext cx="1786732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Combined</a:t>
            </a:r>
          </a:p>
          <a:p>
            <a:r>
              <a:rPr lang="en-US" dirty="0">
                <a:solidFill>
                  <a:schemeClr val="bg1"/>
                </a:solidFill>
              </a:rPr>
              <a:t>Heat &amp; Power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7574607" y="2375231"/>
            <a:ext cx="98578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9900"/>
                </a:solidFill>
                <a:latin typeface="Comic Sans MS" charset="0"/>
              </a:rPr>
              <a:t>Fertilizer (NPK)</a:t>
            </a: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7443240" y="2874529"/>
            <a:ext cx="639366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3385" y="4077285"/>
            <a:ext cx="8820615" cy="3539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700" dirty="0">
                <a:solidFill>
                  <a:schemeClr val="bg2">
                    <a:lumMod val="50000"/>
                  </a:schemeClr>
                </a:solidFill>
              </a:rPr>
              <a:t>Harder </a:t>
            </a:r>
            <a:r>
              <a:rPr lang="en-US" sz="1700" i="1" dirty="0">
                <a:solidFill>
                  <a:schemeClr val="bg2">
                    <a:lumMod val="50000"/>
                  </a:schemeClr>
                </a:solidFill>
              </a:rPr>
              <a:t>et al. </a:t>
            </a:r>
            <a:r>
              <a:rPr lang="en-US" sz="1700" dirty="0">
                <a:solidFill>
                  <a:schemeClr val="bg2">
                    <a:lumMod val="50000"/>
                  </a:schemeClr>
                </a:solidFill>
              </a:rPr>
              <a:t>(2017) </a:t>
            </a:r>
            <a:r>
              <a:rPr lang="de-DE" sz="1700" i="1" dirty="0" err="1">
                <a:solidFill>
                  <a:schemeClr val="bg2">
                    <a:lumMod val="50000"/>
                  </a:schemeClr>
                </a:solidFill>
              </a:rPr>
              <a:t>Microbial</a:t>
            </a:r>
            <a:r>
              <a:rPr lang="de-DE" sz="17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700" i="1" dirty="0" err="1">
                <a:solidFill>
                  <a:schemeClr val="bg2">
                    <a:lumMod val="50000"/>
                  </a:schemeClr>
                </a:solidFill>
              </a:rPr>
              <a:t>Risk</a:t>
            </a:r>
            <a:r>
              <a:rPr lang="de-DE" sz="17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700" i="1" dirty="0" err="1">
                <a:solidFill>
                  <a:schemeClr val="bg2">
                    <a:lumMod val="50000"/>
                  </a:schemeClr>
                </a:solidFill>
              </a:rPr>
              <a:t>Assess</a:t>
            </a:r>
            <a:r>
              <a:rPr lang="de-DE" sz="17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700" dirty="0">
                <a:solidFill>
                  <a:schemeClr val="bg2">
                    <a:lumMod val="50000"/>
                  </a:schemeClr>
                </a:solidFill>
              </a:rPr>
              <a:t>5</a:t>
            </a:r>
            <a:r>
              <a:rPr lang="de-DE" sz="1700" i="1" dirty="0">
                <a:solidFill>
                  <a:schemeClr val="bg2">
                    <a:lumMod val="50000"/>
                  </a:schemeClr>
                </a:solidFill>
              </a:rPr>
              <a:t>:</a:t>
            </a:r>
            <a:r>
              <a:rPr lang="de-DE" sz="1700" dirty="0">
                <a:solidFill>
                  <a:schemeClr val="bg2">
                    <a:lumMod val="50000"/>
                  </a:schemeClr>
                </a:solidFill>
              </a:rPr>
              <a:t> 71-77; Schoen </a:t>
            </a:r>
            <a:r>
              <a:rPr lang="de-DE" sz="1700" i="1" dirty="0">
                <a:solidFill>
                  <a:schemeClr val="bg2">
                    <a:lumMod val="50000"/>
                  </a:schemeClr>
                </a:solidFill>
              </a:rPr>
              <a:t>et al. </a:t>
            </a:r>
            <a:r>
              <a:rPr lang="de-DE" sz="1700" dirty="0">
                <a:solidFill>
                  <a:schemeClr val="bg2">
                    <a:lumMod val="50000"/>
                  </a:schemeClr>
                </a:solidFill>
              </a:rPr>
              <a:t>(2017) </a:t>
            </a:r>
            <a:r>
              <a:rPr lang="de-DE" sz="1700" dirty="0" err="1">
                <a:solidFill>
                  <a:schemeClr val="bg2">
                    <a:lumMod val="50000"/>
                  </a:schemeClr>
                </a:solidFill>
              </a:rPr>
              <a:t>Water</a:t>
            </a:r>
            <a:r>
              <a:rPr lang="de-DE" sz="1700" dirty="0">
                <a:solidFill>
                  <a:schemeClr val="bg2">
                    <a:lumMod val="50000"/>
                  </a:schemeClr>
                </a:solidFill>
              </a:rPr>
              <a:t> Res 109: 186-195</a:t>
            </a:r>
            <a:endParaRPr lang="en-US" sz="17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13D57984-829B-194A-914A-6F1F65752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533" y="4810905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19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78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911D3-F8A1-3641-B9DA-FF4350431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1AF1-F2AE-2640-AE4F-837C1197C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dirty="0"/>
              <a:t>Key steps in undertaking a quantitative microbial risk assessment (QMRA)</a:t>
            </a:r>
          </a:p>
          <a:p>
            <a:pPr lvl="0"/>
            <a:r>
              <a:rPr lang="en-CA" dirty="0"/>
              <a:t>Selection of reference pathogens appropriate for circumpolar QMRAs of water service options</a:t>
            </a:r>
          </a:p>
          <a:p>
            <a:pPr lvl="0"/>
            <a:r>
              <a:rPr lang="en-CA" dirty="0"/>
              <a:t>Linking QMRA within a broader sustainability system analysis to deliver sustainable water services</a:t>
            </a:r>
          </a:p>
          <a:p>
            <a:pPr lvl="0"/>
            <a:r>
              <a:rPr lang="en-CA" dirty="0"/>
              <a:t>Practice in undertaking the key steps in a QMRA</a:t>
            </a:r>
          </a:p>
          <a:p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5AB1221-85EE-B443-9B0E-F49A23368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533" y="4810905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198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944330081"/>
              </p:ext>
            </p:extLst>
          </p:nvPr>
        </p:nvGraphicFramePr>
        <p:xfrm>
          <a:off x="2628904" y="-27151"/>
          <a:ext cx="6515095" cy="3954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146547"/>
              </p:ext>
            </p:extLst>
          </p:nvPr>
        </p:nvGraphicFramePr>
        <p:xfrm>
          <a:off x="844826" y="2508108"/>
          <a:ext cx="8219663" cy="1714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91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6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0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26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78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06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1600" dirty="0"/>
                        <a:t>Human</a:t>
                      </a:r>
                      <a:r>
                        <a:rPr lang="en-US" sz="1600" baseline="0" dirty="0"/>
                        <a:t> Health</a:t>
                      </a:r>
                      <a:endParaRPr lang="en-US" sz="1600" dirty="0"/>
                    </a:p>
                  </a:txBody>
                  <a:tcPr marL="51435" marR="51435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0.0017</a:t>
                      </a:r>
                    </a:p>
                  </a:txBody>
                  <a:tcPr marL="38576" marR="38576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0.015</a:t>
                      </a:r>
                    </a:p>
                  </a:txBody>
                  <a:tcPr marL="38576" marR="38576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0.0072</a:t>
                      </a:r>
                    </a:p>
                  </a:txBody>
                  <a:tcPr marL="38576" marR="38576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38576" marR="38576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0.056</a:t>
                      </a:r>
                    </a:p>
                  </a:txBody>
                  <a:tcPr marL="38576" marR="38576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Eutrophication</a:t>
                      </a:r>
                    </a:p>
                  </a:txBody>
                  <a:tcPr marL="51435" marR="51435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0.045</a:t>
                      </a:r>
                    </a:p>
                  </a:txBody>
                  <a:tcPr marL="38576" marR="38576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38576" marR="38576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0.34</a:t>
                      </a:r>
                    </a:p>
                  </a:txBody>
                  <a:tcPr marL="38576" marR="38576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0.061</a:t>
                      </a:r>
                    </a:p>
                  </a:txBody>
                  <a:tcPr marL="38576" marR="38576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0.061</a:t>
                      </a:r>
                    </a:p>
                  </a:txBody>
                  <a:tcPr marL="38576" marR="38576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Cost</a:t>
                      </a:r>
                      <a:endParaRPr lang="en-US" sz="1600" dirty="0"/>
                    </a:p>
                  </a:txBody>
                  <a:tcPr marL="51435" marR="51435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0.38</a:t>
                      </a:r>
                    </a:p>
                  </a:txBody>
                  <a:tcPr marL="38576" marR="38576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0.81</a:t>
                      </a:r>
                    </a:p>
                  </a:txBody>
                  <a:tcPr marL="38576" marR="38576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38576" marR="38576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38576" marR="38576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0.52</a:t>
                      </a:r>
                    </a:p>
                  </a:txBody>
                  <a:tcPr marL="38576" marR="38576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600" dirty="0"/>
                        <a:t>Global</a:t>
                      </a:r>
                      <a:r>
                        <a:rPr lang="en-US" sz="1600" baseline="0" dirty="0"/>
                        <a:t> Warming</a:t>
                      </a:r>
                      <a:endParaRPr lang="en-US" sz="1600" dirty="0"/>
                    </a:p>
                  </a:txBody>
                  <a:tcPr marL="51435" marR="51435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0.20</a:t>
                      </a:r>
                    </a:p>
                  </a:txBody>
                  <a:tcPr marL="38576" marR="38576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0.22</a:t>
                      </a:r>
                    </a:p>
                  </a:txBody>
                  <a:tcPr marL="38576" marR="38576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0.22</a:t>
                      </a:r>
                    </a:p>
                  </a:txBody>
                  <a:tcPr marL="38576" marR="38576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38576" marR="38576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0.92</a:t>
                      </a:r>
                    </a:p>
                  </a:txBody>
                  <a:tcPr marL="38576" marR="38576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Energy</a:t>
                      </a:r>
                      <a:endParaRPr lang="en-US" sz="1600" dirty="0"/>
                    </a:p>
                  </a:txBody>
                  <a:tcPr marL="51435" marR="51435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0.55</a:t>
                      </a:r>
                    </a:p>
                  </a:txBody>
                  <a:tcPr marL="38576" marR="38576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0.90</a:t>
                      </a:r>
                    </a:p>
                  </a:txBody>
                  <a:tcPr marL="38576" marR="38576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0.83</a:t>
                      </a:r>
                    </a:p>
                  </a:txBody>
                  <a:tcPr marL="38576" marR="38576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38576" marR="38576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0.93</a:t>
                      </a:r>
                    </a:p>
                  </a:txBody>
                  <a:tcPr marL="38576" marR="38576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18052" y="133351"/>
            <a:ext cx="7682948" cy="971549"/>
          </a:xfrm>
        </p:spPr>
        <p:txBody>
          <a:bodyPr anchor="t"/>
          <a:lstStyle/>
          <a:p>
            <a:pPr eaLnBrk="1" hangingPunct="1"/>
            <a:r>
              <a:rPr lang="en-US" sz="3225" b="1" dirty="0">
                <a:solidFill>
                  <a:srgbClr val="005200"/>
                </a:solidFill>
              </a:rPr>
              <a:t>Cape Cod: Relative best estimates</a:t>
            </a:r>
          </a:p>
        </p:txBody>
      </p:sp>
      <p:sp>
        <p:nvSpPr>
          <p:cNvPr id="1946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209675" y="4135603"/>
            <a:ext cx="457200" cy="171450"/>
          </a:xfrm>
          <a:noFill/>
        </p:spPr>
        <p:txBody>
          <a:bodyPr/>
          <a:lstStyle/>
          <a:p>
            <a:fld id="{492D9BE6-FDF4-46F8-808C-FB938F1D5EB8}" type="slidenum">
              <a:rPr lang="en-US" smtClean="0">
                <a:solidFill>
                  <a:srgbClr val="FFFFFF"/>
                </a:solidFill>
              </a:rPr>
              <a:pPr/>
              <a:t>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58221" y="4493276"/>
            <a:ext cx="6306267" cy="646331"/>
          </a:xfrm>
          <a:prstGeom prst="rect">
            <a:avLst/>
          </a:prstGeom>
          <a:gradFill>
            <a:gsLst>
              <a:gs pos="47000">
                <a:srgbClr val="FFFF01"/>
              </a:gs>
              <a:gs pos="21000">
                <a:srgbClr val="80FE02"/>
              </a:gs>
              <a:gs pos="0">
                <a:srgbClr val="007033"/>
              </a:gs>
              <a:gs pos="76000">
                <a:srgbClr val="FF8E00"/>
              </a:gs>
              <a:gs pos="100000">
                <a:srgbClr val="C00000"/>
              </a:gs>
            </a:gsLst>
            <a:lin ang="2400000" scaled="0"/>
          </a:gradFill>
        </p:spPr>
        <p:txBody>
          <a:bodyPr wrap="square" rtlCol="0">
            <a:spAutoFit/>
          </a:bodyPr>
          <a:lstStyle/>
          <a:p>
            <a:r>
              <a:rPr lang="en-US" b="1" dirty="0"/>
              <a:t>Better                                                                                             														Worse</a:t>
            </a: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4486533" y="4810905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5062" y="4231270"/>
            <a:ext cx="46871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Ref: Schoen </a:t>
            </a:r>
            <a:r>
              <a:rPr lang="en-US" sz="1500" i="1" dirty="0"/>
              <a:t>et al</a:t>
            </a:r>
            <a:r>
              <a:rPr lang="en-US" sz="1500" dirty="0"/>
              <a:t>. (2017) Water Research </a:t>
            </a:r>
            <a:r>
              <a:rPr lang="is-IS" sz="1500" b="1" dirty="0"/>
              <a:t>109</a:t>
            </a:r>
            <a:r>
              <a:rPr lang="is-IS" sz="1500" dirty="0"/>
              <a:t>(1): 186–195</a:t>
            </a: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550142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05979"/>
            <a:ext cx="7429500" cy="857250"/>
          </a:xfrm>
        </p:spPr>
        <p:txBody>
          <a:bodyPr/>
          <a:lstStyle/>
          <a:p>
            <a:r>
              <a:rPr lang="en-US" b="1" dirty="0"/>
              <a:t>Climate change: loss of permafrost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183" y="797984"/>
            <a:ext cx="7934420" cy="3509433"/>
          </a:xfrm>
        </p:spPr>
        <p:txBody>
          <a:bodyPr/>
          <a:lstStyle/>
          <a:p>
            <a:r>
              <a:rPr lang="en-US" dirty="0"/>
              <a:t>Resulting in serious erosion, flooding, and destruction of homes, buildings, and roads from differential settlement, slumping, and/or collapse of underlying base sediments</a:t>
            </a:r>
          </a:p>
          <a:p>
            <a:r>
              <a:rPr lang="en-US" dirty="0"/>
              <a:t>Loss of clean lake water for drinking and hygiene, saltwater intrusion, and sewage contamination that could cause respiratory, gastrointestinal and skin infections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9488" y="3799421"/>
            <a:ext cx="6847388" cy="830997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/>
            <a:r>
              <a:rPr lang="en-US" sz="2400" b="1" dirty="0"/>
              <a:t>Need more adaptive infrastructure, not just resilient</a:t>
            </a:r>
          </a:p>
          <a:p>
            <a:pPr algn="ctr"/>
            <a:r>
              <a:rPr lang="en-US" sz="2400" b="1" dirty="0"/>
              <a:t>– i.e. most infrastructure only within homes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3388AB-8F9E-7846-981F-C66EDF654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533" y="4810905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21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53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3939"/>
            <a:ext cx="9144000" cy="630233"/>
          </a:xfrm>
        </p:spPr>
        <p:txBody>
          <a:bodyPr/>
          <a:lstStyle/>
          <a:p>
            <a:r>
              <a:rPr lang="en-US" dirty="0"/>
              <a:t>Understanding microbial/</a:t>
            </a:r>
            <a:r>
              <a:rPr lang="en-US" b="1" dirty="0"/>
              <a:t>water health issues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2753" y="845346"/>
            <a:ext cx="8328653" cy="3525305"/>
          </a:xfrm>
        </p:spPr>
        <p:txBody>
          <a:bodyPr/>
          <a:lstStyle/>
          <a:p>
            <a:r>
              <a:rPr lang="en-US" sz="2700" dirty="0"/>
              <a:t>Community diseases result from:</a:t>
            </a:r>
          </a:p>
          <a:p>
            <a:pPr lvl="1"/>
            <a:r>
              <a:rPr lang="en-US" sz="2400" b="1" dirty="0"/>
              <a:t>Inadequate water and sanitation</a:t>
            </a:r>
          </a:p>
          <a:p>
            <a:pPr lvl="2"/>
            <a:r>
              <a:rPr lang="en-US" dirty="0"/>
              <a:t>waterborne &amp; water-based pathogens </a:t>
            </a:r>
          </a:p>
          <a:p>
            <a:pPr lvl="1"/>
            <a:r>
              <a:rPr lang="en-US" sz="2400" b="1" dirty="0"/>
              <a:t>Lack of body and clothes washing</a:t>
            </a:r>
          </a:p>
          <a:p>
            <a:pPr lvl="2"/>
            <a:r>
              <a:rPr lang="en-US" dirty="0"/>
              <a:t>Water-wash skin infections (primarily bacterial/fungal)</a:t>
            </a:r>
          </a:p>
          <a:p>
            <a:pPr lvl="1"/>
            <a:r>
              <a:rPr lang="en-US" sz="2400" b="1" dirty="0"/>
              <a:t>Respiratory infections</a:t>
            </a:r>
          </a:p>
          <a:p>
            <a:pPr lvl="2"/>
            <a:r>
              <a:rPr lang="en-US" dirty="0"/>
              <a:t>person-to-person in group settings + water-based</a:t>
            </a:r>
          </a:p>
          <a:p>
            <a:pPr lvl="2"/>
            <a:r>
              <a:rPr lang="en-US" dirty="0"/>
              <a:t>such as reduced with Kivalina washeteria closures </a:t>
            </a:r>
            <a:r>
              <a:rPr lang="en-US" baseline="30000" dirty="0"/>
              <a:t>1</a:t>
            </a:r>
            <a:endParaRPr lang="en-US" dirty="0"/>
          </a:p>
          <a:p>
            <a:r>
              <a:rPr lang="en-US" sz="2100" b="1" dirty="0">
                <a:solidFill>
                  <a:srgbClr val="005200"/>
                </a:solidFill>
              </a:rPr>
              <a:t>Solutions must address indigenous societal needs </a:t>
            </a:r>
            <a:r>
              <a:rPr lang="en-US" sz="1800" b="1" baseline="30000" dirty="0">
                <a:solidFill>
                  <a:srgbClr val="005200"/>
                </a:solidFill>
              </a:rPr>
              <a:t>2</a:t>
            </a:r>
            <a:r>
              <a:rPr lang="en-US" sz="2100" b="1" dirty="0">
                <a:solidFill>
                  <a:srgbClr val="005200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2315" y="4531128"/>
            <a:ext cx="4746236" cy="55399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500" baseline="30000" dirty="0">
                <a:solidFill>
                  <a:schemeClr val="bg1"/>
                </a:solidFill>
              </a:rPr>
              <a:t>1</a:t>
            </a:r>
            <a:r>
              <a:rPr lang="en-US" sz="1500" dirty="0">
                <a:solidFill>
                  <a:schemeClr val="bg1"/>
                </a:solidFill>
              </a:rPr>
              <a:t>Thomas </a:t>
            </a:r>
            <a:r>
              <a:rPr lang="en-US" sz="1500" i="1" dirty="0">
                <a:solidFill>
                  <a:schemeClr val="bg1"/>
                </a:solidFill>
              </a:rPr>
              <a:t>et al.</a:t>
            </a:r>
            <a:r>
              <a:rPr lang="en-US" sz="1500" dirty="0">
                <a:solidFill>
                  <a:schemeClr val="bg1"/>
                </a:solidFill>
              </a:rPr>
              <a:t> (2013) </a:t>
            </a:r>
            <a:r>
              <a:rPr lang="en-US" sz="1500" dirty="0" err="1">
                <a:solidFill>
                  <a:schemeClr val="bg1"/>
                </a:solidFill>
              </a:rPr>
              <a:t>Int</a:t>
            </a:r>
            <a:r>
              <a:rPr lang="en-US" sz="1500" dirty="0">
                <a:solidFill>
                  <a:schemeClr val="bg1"/>
                </a:solidFill>
              </a:rPr>
              <a:t> J Circumpolar Health 72: 480-483</a:t>
            </a:r>
          </a:p>
          <a:p>
            <a:r>
              <a:rPr lang="en-US" sz="1500" baseline="30000" dirty="0">
                <a:solidFill>
                  <a:schemeClr val="bg1"/>
                </a:solidFill>
              </a:rPr>
              <a:t>2</a:t>
            </a:r>
            <a:r>
              <a:rPr lang="en-US" sz="1500" dirty="0">
                <a:solidFill>
                  <a:schemeClr val="bg1"/>
                </a:solidFill>
              </a:rPr>
              <a:t>Daley </a:t>
            </a:r>
            <a:r>
              <a:rPr lang="en-US" sz="1500" i="1" dirty="0">
                <a:solidFill>
                  <a:schemeClr val="bg1"/>
                </a:solidFill>
              </a:rPr>
              <a:t>et al. </a:t>
            </a:r>
            <a:r>
              <a:rPr lang="en-US" sz="1500" dirty="0">
                <a:solidFill>
                  <a:schemeClr val="bg1"/>
                </a:solidFill>
              </a:rPr>
              <a:t>(2015) Social </a:t>
            </a:r>
            <a:r>
              <a:rPr lang="en-US" sz="1500" dirty="0" err="1">
                <a:solidFill>
                  <a:schemeClr val="bg1"/>
                </a:solidFill>
              </a:rPr>
              <a:t>Sci</a:t>
            </a:r>
            <a:r>
              <a:rPr lang="en-US" sz="1500" dirty="0">
                <a:solidFill>
                  <a:schemeClr val="bg1"/>
                </a:solidFill>
              </a:rPr>
              <a:t> &amp; Med 135: 124-132</a:t>
            </a:r>
            <a:endParaRPr lang="en-US" sz="1500" baseline="30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36992" y="888094"/>
            <a:ext cx="2432895" cy="646321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/>
            <a:r>
              <a:rPr lang="en-US" dirty="0"/>
              <a:t>4 village study</a:t>
            </a:r>
            <a:r>
              <a:rPr lang="en-US" baseline="30000" dirty="0"/>
              <a:t>*</a:t>
            </a:r>
            <a:r>
              <a:rPr lang="en-US" dirty="0"/>
              <a:t> rates</a:t>
            </a:r>
          </a:p>
          <a:p>
            <a:pPr algn="ctr"/>
            <a:r>
              <a:rPr lang="en-US" dirty="0"/>
              <a:t>Pre  &amp; Post intervention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98088" y="1438426"/>
            <a:ext cx="1710705" cy="646321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/>
            <a:r>
              <a:rPr lang="en-US" dirty="0"/>
              <a:t>GI illnesses</a:t>
            </a:r>
          </a:p>
          <a:p>
            <a:pPr algn="ctr"/>
            <a:r>
              <a:rPr lang="en-US" dirty="0"/>
              <a:t>2% &amp; down 38%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40380" y="2187727"/>
            <a:ext cx="1826121" cy="646321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/>
            <a:r>
              <a:rPr lang="en-US" dirty="0"/>
              <a:t>skin illnesses</a:t>
            </a:r>
          </a:p>
          <a:p>
            <a:pPr algn="ctr"/>
            <a:r>
              <a:rPr lang="en-US" dirty="0"/>
              <a:t>17% &amp; down 20%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40380" y="2894693"/>
            <a:ext cx="1826121" cy="646321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/>
            <a:r>
              <a:rPr lang="en-US" dirty="0" err="1"/>
              <a:t>Resp’y</a:t>
            </a:r>
            <a:r>
              <a:rPr lang="en-US" dirty="0"/>
              <a:t> illnesses</a:t>
            </a:r>
          </a:p>
          <a:p>
            <a:pPr algn="ctr"/>
            <a:r>
              <a:rPr lang="en-US" dirty="0"/>
              <a:t>83% &amp; down 16%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90012" y="3472758"/>
            <a:ext cx="2916220" cy="58476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1600" dirty="0"/>
              <a:t>*Thomas </a:t>
            </a:r>
            <a:r>
              <a:rPr lang="en-US" sz="1600" i="1" dirty="0"/>
              <a:t>et al. </a:t>
            </a:r>
            <a:r>
              <a:rPr lang="en-US" sz="1600" dirty="0"/>
              <a:t>(2016) J Wat Health </a:t>
            </a:r>
            <a:r>
              <a:rPr lang="en-CA" sz="1600" b="1" dirty="0"/>
              <a:t>14</a:t>
            </a:r>
            <a:r>
              <a:rPr lang="en-CA" sz="1600" dirty="0"/>
              <a:t>(1): 132-141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6C5950EE-FB0E-FF42-9123-37BD4930C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1439" y="4808127"/>
            <a:ext cx="4953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22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774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75045"/>
            <a:ext cx="7429500" cy="857250"/>
          </a:xfrm>
        </p:spPr>
        <p:txBody>
          <a:bodyPr/>
          <a:lstStyle/>
          <a:p>
            <a:r>
              <a:rPr lang="en-US" sz="2900" dirty="0"/>
              <a:t>Circumpolar-relevant water pathogens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013" y="783889"/>
            <a:ext cx="7702006" cy="3511058"/>
          </a:xfrm>
        </p:spPr>
        <p:txBody>
          <a:bodyPr/>
          <a:lstStyle/>
          <a:p>
            <a:r>
              <a:rPr lang="en-US" sz="2100" b="1" dirty="0"/>
              <a:t>Enteric</a:t>
            </a:r>
            <a:r>
              <a:rPr lang="en-US" sz="2100" dirty="0"/>
              <a:t> waterborne (</a:t>
            </a:r>
            <a:r>
              <a:rPr lang="en-US" sz="2100" b="1" dirty="0"/>
              <a:t>human &amp; zoonotic</a:t>
            </a:r>
            <a:r>
              <a:rPr lang="en-US" sz="2100" dirty="0"/>
              <a:t>) diseases</a:t>
            </a:r>
          </a:p>
          <a:p>
            <a:pPr lvl="1"/>
            <a:r>
              <a:rPr lang="en-US" sz="1700" i="1" dirty="0"/>
              <a:t>Hepatitis A </a:t>
            </a:r>
            <a:r>
              <a:rPr lang="en-US" sz="1700" dirty="0"/>
              <a:t>liver disease</a:t>
            </a:r>
            <a:r>
              <a:rPr lang="en-US" sz="1700" i="1" dirty="0"/>
              <a:t>, Norovirus </a:t>
            </a:r>
            <a:r>
              <a:rPr lang="en-US" sz="1700" dirty="0"/>
              <a:t>gastro,</a:t>
            </a:r>
            <a:r>
              <a:rPr lang="en-US" sz="1700" i="1" dirty="0"/>
              <a:t> Shigella</a:t>
            </a:r>
            <a:r>
              <a:rPr lang="en-US" sz="1700" dirty="0"/>
              <a:t> dysentery</a:t>
            </a:r>
            <a:r>
              <a:rPr lang="en-US" sz="1700" i="1" dirty="0"/>
              <a:t> </a:t>
            </a:r>
          </a:p>
          <a:p>
            <a:pPr lvl="1"/>
            <a:r>
              <a:rPr lang="en-US" sz="1700" i="1" dirty="0"/>
              <a:t>Giardia </a:t>
            </a:r>
            <a:r>
              <a:rPr lang="en-US" sz="1700" dirty="0"/>
              <a:t>giardiasis, </a:t>
            </a:r>
            <a:r>
              <a:rPr lang="en-US" sz="1800" dirty="0"/>
              <a:t>enteritis </a:t>
            </a:r>
            <a:r>
              <a:rPr lang="en-US" sz="1800" i="1" dirty="0"/>
              <a:t>Yersinia &amp; Campylobacter</a:t>
            </a:r>
            <a:r>
              <a:rPr lang="en-US" sz="1800" dirty="0"/>
              <a:t> spp. </a:t>
            </a:r>
          </a:p>
          <a:p>
            <a:pPr lvl="1"/>
            <a:r>
              <a:rPr lang="en-US" sz="1700" i="1" dirty="0" err="1"/>
              <a:t>Echinococcus</a:t>
            </a:r>
            <a:r>
              <a:rPr lang="en-US" sz="1700" i="1" dirty="0"/>
              <a:t> </a:t>
            </a:r>
            <a:r>
              <a:rPr lang="en-US" sz="1700" i="1" dirty="0" err="1"/>
              <a:t>multilocularis</a:t>
            </a:r>
            <a:r>
              <a:rPr lang="en-US" sz="1700" i="1" dirty="0"/>
              <a:t> </a:t>
            </a:r>
            <a:r>
              <a:rPr lang="en-US" sz="1700" dirty="0"/>
              <a:t>(lung disease) via foxes/voles</a:t>
            </a:r>
          </a:p>
          <a:p>
            <a:r>
              <a:rPr lang="en-US" sz="2100" b="1" dirty="0"/>
              <a:t>Water-based </a:t>
            </a:r>
            <a:r>
              <a:rPr lang="en-US" sz="2100" dirty="0"/>
              <a:t>(saprozoic) diseases</a:t>
            </a:r>
          </a:p>
          <a:p>
            <a:pPr lvl="1"/>
            <a:r>
              <a:rPr lang="en-US" sz="1700" dirty="0"/>
              <a:t>Non-tuberculous mycobacteria (wound/lung), </a:t>
            </a:r>
            <a:r>
              <a:rPr lang="en-US" sz="1700" i="1" dirty="0"/>
              <a:t>Helicobacter pylori</a:t>
            </a:r>
            <a:r>
              <a:rPr lang="en-US" sz="1700" dirty="0"/>
              <a:t>?</a:t>
            </a:r>
          </a:p>
          <a:p>
            <a:pPr lvl="1"/>
            <a:r>
              <a:rPr lang="en-US" sz="1700" i="1" dirty="0"/>
              <a:t>V. </a:t>
            </a:r>
            <a:r>
              <a:rPr lang="en-US" sz="1700" i="1" dirty="0" err="1"/>
              <a:t>parahemolyticus</a:t>
            </a:r>
            <a:r>
              <a:rPr lang="en-US" sz="1700" i="1" dirty="0"/>
              <a:t>/vulnificus</a:t>
            </a:r>
            <a:r>
              <a:rPr lang="en-US" sz="1700" dirty="0"/>
              <a:t> gastro via seafood if seawater &gt; 15 °C</a:t>
            </a:r>
          </a:p>
          <a:p>
            <a:r>
              <a:rPr lang="en-US" sz="2100" b="1" dirty="0"/>
              <a:t>Person-to-person </a:t>
            </a:r>
            <a:r>
              <a:rPr lang="en-US" sz="2100" dirty="0"/>
              <a:t>spread &amp; </a:t>
            </a:r>
            <a:r>
              <a:rPr lang="en-US" sz="2100" b="1" dirty="0"/>
              <a:t>Water-Washed </a:t>
            </a:r>
            <a:r>
              <a:rPr lang="en-US" sz="2100" dirty="0"/>
              <a:t>infections:</a:t>
            </a:r>
          </a:p>
          <a:p>
            <a:pPr lvl="1"/>
            <a:r>
              <a:rPr lang="en-US" sz="1700" i="1" dirty="0"/>
              <a:t>Norovirus, Cryptosporidium, Staph aureus, P. aeruginosa</a:t>
            </a:r>
            <a:r>
              <a:rPr lang="en-US" sz="1700" dirty="0"/>
              <a:t> &amp;</a:t>
            </a:r>
            <a:r>
              <a:rPr lang="en-US" sz="1700" b="1" dirty="0"/>
              <a:t> </a:t>
            </a:r>
            <a:r>
              <a:rPr lang="en-US" sz="1700" b="1" dirty="0" err="1"/>
              <a:t>helminths</a:t>
            </a:r>
            <a:endParaRPr lang="en-US" sz="1700" b="1" dirty="0"/>
          </a:p>
          <a:p>
            <a:pPr lvl="1"/>
            <a:r>
              <a:rPr lang="en-US" sz="1700" dirty="0"/>
              <a:t>TB, </a:t>
            </a:r>
            <a:r>
              <a:rPr lang="en-US" sz="1700" i="1" dirty="0"/>
              <a:t>Strep. pneumoniae, </a:t>
            </a:r>
            <a:r>
              <a:rPr lang="en-US" sz="1700" i="1" dirty="0" err="1"/>
              <a:t>Haemophilus</a:t>
            </a:r>
            <a:r>
              <a:rPr lang="en-US" sz="1700" i="1" dirty="0"/>
              <a:t> </a:t>
            </a:r>
            <a:r>
              <a:rPr lang="en-US" sz="1700" i="1" dirty="0" err="1"/>
              <a:t>influenzae</a:t>
            </a:r>
            <a:r>
              <a:rPr lang="en-US" sz="1700" dirty="0"/>
              <a:t> along with various multi-drug resistant bacterial and fungal pathogens</a:t>
            </a:r>
          </a:p>
          <a:p>
            <a:pPr lvl="1"/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743744" y="4537165"/>
            <a:ext cx="4480586" cy="55399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Parkinson &amp; </a:t>
            </a:r>
            <a:r>
              <a:rPr lang="en-US" sz="1500" dirty="0" err="1">
                <a:solidFill>
                  <a:schemeClr val="bg1"/>
                </a:solidFill>
              </a:rPr>
              <a:t>Evengård</a:t>
            </a:r>
            <a:r>
              <a:rPr lang="en-US" sz="1500" dirty="0">
                <a:solidFill>
                  <a:schemeClr val="bg1"/>
                </a:solidFill>
              </a:rPr>
              <a:t> (2009) </a:t>
            </a:r>
            <a:r>
              <a:rPr lang="en-US" sz="1500" i="1" dirty="0">
                <a:solidFill>
                  <a:schemeClr val="bg1"/>
                </a:solidFill>
              </a:rPr>
              <a:t>Glob Health Action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i="1" dirty="0">
                <a:solidFill>
                  <a:schemeClr val="bg1"/>
                </a:solidFill>
              </a:rPr>
              <a:t>2: 1-3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</a:p>
          <a:p>
            <a:r>
              <a:rPr lang="en-US" sz="1500" dirty="0" err="1">
                <a:solidFill>
                  <a:schemeClr val="bg1"/>
                </a:solidFill>
              </a:rPr>
              <a:t>Dudarev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i="1" dirty="0">
                <a:solidFill>
                  <a:schemeClr val="bg1"/>
                </a:solidFill>
              </a:rPr>
              <a:t>et al.</a:t>
            </a:r>
            <a:r>
              <a:rPr lang="en-US" sz="1500" dirty="0">
                <a:solidFill>
                  <a:schemeClr val="bg1"/>
                </a:solidFill>
              </a:rPr>
              <a:t> (2013) </a:t>
            </a:r>
            <a:r>
              <a:rPr lang="en-US" sz="1500" i="1" dirty="0" err="1">
                <a:solidFill>
                  <a:schemeClr val="bg1"/>
                </a:solidFill>
              </a:rPr>
              <a:t>Int</a:t>
            </a:r>
            <a:r>
              <a:rPr lang="en-US" sz="1500" i="1" dirty="0">
                <a:solidFill>
                  <a:schemeClr val="bg1"/>
                </a:solidFill>
              </a:rPr>
              <a:t> J Circumpolar Health 72</a:t>
            </a:r>
            <a:r>
              <a:rPr lang="en-US" sz="1500" dirty="0">
                <a:solidFill>
                  <a:schemeClr val="bg1"/>
                </a:solidFill>
              </a:rPr>
              <a:t>: 1-10</a:t>
            </a:r>
            <a:endParaRPr lang="en-US" sz="1500" baseline="30000" dirty="0">
              <a:solidFill>
                <a:schemeClr val="bg1"/>
              </a:solidFill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7081439" y="4808127"/>
            <a:ext cx="4953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23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27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2251"/>
            <a:ext cx="9144000" cy="857250"/>
          </a:xfrm>
        </p:spPr>
        <p:txBody>
          <a:bodyPr/>
          <a:lstStyle/>
          <a:p>
            <a:r>
              <a:rPr lang="en-US" sz="3200" dirty="0"/>
              <a:t>Waterborne sequelae – poorly understood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6154" y="748496"/>
            <a:ext cx="7180690" cy="3875247"/>
          </a:xfrm>
        </p:spPr>
        <p:txBody>
          <a:bodyPr/>
          <a:lstStyle/>
          <a:p>
            <a:pPr marL="555948" indent="-342854">
              <a:lnSpc>
                <a:spcPct val="90000"/>
              </a:lnSpc>
              <a:buFont typeface="Arial"/>
              <a:buChar char="•"/>
            </a:pPr>
            <a:r>
              <a:rPr lang="en-US" b="1" dirty="0">
                <a:solidFill>
                  <a:srgbClr val="005200"/>
                </a:solidFill>
                <a:cs typeface="Times New Roman" charset="0"/>
              </a:rPr>
              <a:t>Auto-immune diseases</a:t>
            </a:r>
          </a:p>
          <a:p>
            <a:pPr marL="1155946" lvl="2" indent="-342854">
              <a:lnSpc>
                <a:spcPct val="90000"/>
              </a:lnSpc>
              <a:buFont typeface="Wingdings" charset="2"/>
              <a:buChar char="Ø"/>
            </a:pPr>
            <a:r>
              <a:rPr lang="en-US" dirty="0">
                <a:cs typeface="Times New Roman" charset="0"/>
              </a:rPr>
              <a:t>Diabetes, Heart disease, Liver damage, &amp; Reactive arthritis </a:t>
            </a:r>
            <a:r>
              <a:rPr lang="en-US" sz="1500" dirty="0">
                <a:cs typeface="Times New Roman" charset="0"/>
              </a:rPr>
              <a:t>(enteric viruses, campylobacters)</a:t>
            </a:r>
            <a:endParaRPr lang="en-US" dirty="0">
              <a:cs typeface="Times New Roman" charset="0"/>
            </a:endParaRPr>
          </a:p>
          <a:p>
            <a:pPr marL="555948" indent="-342854">
              <a:lnSpc>
                <a:spcPct val="90000"/>
              </a:lnSpc>
              <a:buFont typeface="Arial"/>
              <a:buChar char="•"/>
            </a:pPr>
            <a:r>
              <a:rPr lang="en-US" b="1" dirty="0">
                <a:solidFill>
                  <a:srgbClr val="005200"/>
                </a:solidFill>
              </a:rPr>
              <a:t>Carcinogens</a:t>
            </a:r>
          </a:p>
          <a:p>
            <a:pPr marL="1155946" lvl="2" indent="-342854">
              <a:lnSpc>
                <a:spcPct val="90000"/>
              </a:lnSpc>
              <a:buFont typeface="Arial"/>
              <a:buChar char="•"/>
            </a:pPr>
            <a:r>
              <a:rPr lang="en-US" i="1" dirty="0"/>
              <a:t>Helicobacter pylori, </a:t>
            </a:r>
            <a:r>
              <a:rPr lang="en-US" b="1" dirty="0" err="1"/>
              <a:t>cyanotoxins</a:t>
            </a:r>
            <a:endParaRPr lang="en-US" b="1" dirty="0"/>
          </a:p>
          <a:p>
            <a:pPr marL="555948" indent="-342854">
              <a:lnSpc>
                <a:spcPct val="90000"/>
              </a:lnSpc>
              <a:buFont typeface="Arial"/>
              <a:buChar char="•"/>
            </a:pPr>
            <a:r>
              <a:rPr lang="en-US" b="1" dirty="0">
                <a:solidFill>
                  <a:srgbClr val="005200"/>
                </a:solidFill>
              </a:rPr>
              <a:t>Renal disease</a:t>
            </a:r>
          </a:p>
          <a:p>
            <a:pPr marL="1155946" lvl="2" indent="-342854">
              <a:lnSpc>
                <a:spcPct val="90000"/>
              </a:lnSpc>
              <a:buFont typeface="Arial"/>
              <a:buChar char="•"/>
            </a:pPr>
            <a:r>
              <a:rPr lang="en-US" i="1" dirty="0"/>
              <a:t>E. coli </a:t>
            </a:r>
            <a:r>
              <a:rPr lang="en-US" dirty="0"/>
              <a:t>O157:H7, </a:t>
            </a:r>
            <a:r>
              <a:rPr lang="en-US" i="1" dirty="0" err="1"/>
              <a:t>Microsporidium</a:t>
            </a:r>
            <a:r>
              <a:rPr lang="en-US" dirty="0"/>
              <a:t> spp.</a:t>
            </a:r>
          </a:p>
          <a:p>
            <a:pPr marL="555948" indent="-342854">
              <a:lnSpc>
                <a:spcPct val="90000"/>
              </a:lnSpc>
              <a:buFont typeface="Arial"/>
              <a:buChar char="•"/>
            </a:pPr>
            <a:r>
              <a:rPr lang="en-US" b="1" dirty="0">
                <a:solidFill>
                  <a:srgbClr val="005200"/>
                </a:solidFill>
              </a:rPr>
              <a:t>Nervous system disorders</a:t>
            </a:r>
          </a:p>
          <a:p>
            <a:pPr lvl="2"/>
            <a:r>
              <a:rPr lang="en-US" sz="1500" i="1" dirty="0"/>
              <a:t>Campylobacter jejuni</a:t>
            </a:r>
            <a:r>
              <a:rPr lang="en-US" sz="1500" dirty="0"/>
              <a:t>, various </a:t>
            </a:r>
            <a:r>
              <a:rPr lang="en-US" sz="1500" i="1" dirty="0"/>
              <a:t>Enterovirus </a:t>
            </a:r>
            <a:r>
              <a:rPr lang="en-US" sz="1500" dirty="0"/>
              <a:t>spp.</a:t>
            </a:r>
          </a:p>
          <a:p>
            <a:pPr lvl="1">
              <a:buFont typeface="Arial"/>
              <a:buChar char="•"/>
            </a:pPr>
            <a:r>
              <a:rPr lang="en-US" sz="2400" b="1" dirty="0">
                <a:solidFill>
                  <a:srgbClr val="005200"/>
                </a:solidFill>
              </a:rPr>
              <a:t>Heart and liver disease</a:t>
            </a:r>
          </a:p>
          <a:p>
            <a:pPr lvl="2"/>
            <a:r>
              <a:rPr lang="en-US" sz="1500" dirty="0"/>
              <a:t>Adenovirus, </a:t>
            </a:r>
            <a:r>
              <a:rPr lang="en-US" sz="1500" dirty="0" err="1"/>
              <a:t>Coxsackievirus</a:t>
            </a:r>
            <a:r>
              <a:rPr lang="en-US" sz="1500" dirty="0"/>
              <a:t>, </a:t>
            </a:r>
            <a:r>
              <a:rPr lang="en-US" b="1" dirty="0" err="1"/>
              <a:t>cyanotoxins</a:t>
            </a:r>
            <a:endParaRPr lang="en-US" b="1" dirty="0"/>
          </a:p>
          <a:p>
            <a:pPr marL="1155946" lvl="2" indent="-342854">
              <a:lnSpc>
                <a:spcPct val="90000"/>
              </a:lnSpc>
              <a:buFont typeface="Arial"/>
              <a:buChar char="•"/>
            </a:pPr>
            <a:endParaRPr lang="en-US" sz="1500" i="1" dirty="0"/>
          </a:p>
          <a:p>
            <a:pPr marL="1155946" lvl="2" indent="-342854">
              <a:lnSpc>
                <a:spcPct val="90000"/>
              </a:lnSpc>
              <a:buFont typeface="Arial"/>
              <a:buChar char="•"/>
            </a:pPr>
            <a:endParaRPr lang="en-US" sz="1500" dirty="0"/>
          </a:p>
          <a:p>
            <a:pPr marL="855949" lvl="1" indent="-342854">
              <a:lnSpc>
                <a:spcPct val="90000"/>
              </a:lnSpc>
              <a:buFont typeface="Wingdings" charset="2"/>
              <a:buChar char="Ø"/>
            </a:pPr>
            <a:endParaRPr lang="en-US" dirty="0">
              <a:cs typeface="Times New Roman" charset="0"/>
            </a:endParaRPr>
          </a:p>
        </p:txBody>
      </p:sp>
      <p:pic>
        <p:nvPicPr>
          <p:cNvPr id="5" name="Picture 4" descr="Cyanobacterial bloom samp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057" y="312140"/>
            <a:ext cx="3653272" cy="43640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60588" y="3513669"/>
            <a:ext cx="1926167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dirty="0"/>
              <a:t>Cyanobacteria that produce </a:t>
            </a:r>
            <a:r>
              <a:rPr lang="en-US" dirty="0" err="1"/>
              <a:t>cyanotoxins</a:t>
            </a:r>
            <a:endParaRPr lang="en-US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2AF75A0-6F90-8D44-80A8-D608F4BFA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533" y="4810905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24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878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iass_2016 Microbiome–innate-immune-system interact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13" y="1063230"/>
            <a:ext cx="4489613" cy="34954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7123" y="4561198"/>
            <a:ext cx="4313981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Thiass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et al. </a:t>
            </a:r>
            <a:r>
              <a:rPr lang="en-US" dirty="0">
                <a:solidFill>
                  <a:schemeClr val="bg1"/>
                </a:solidFill>
              </a:rPr>
              <a:t>(2016) </a:t>
            </a:r>
            <a:r>
              <a:rPr lang="it-IT" i="1" dirty="0">
                <a:solidFill>
                  <a:schemeClr val="bg1"/>
                </a:solidFill>
              </a:rPr>
              <a:t>Nature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i="1" dirty="0">
                <a:solidFill>
                  <a:schemeClr val="bg1"/>
                </a:solidFill>
              </a:rPr>
              <a:t>535</a:t>
            </a:r>
            <a:r>
              <a:rPr lang="it-IT" dirty="0">
                <a:solidFill>
                  <a:schemeClr val="bg1"/>
                </a:solidFill>
              </a:rPr>
              <a:t>(7610): 65-74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7126" y="1143007"/>
            <a:ext cx="2779373" cy="369330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257144" indent="-257144">
              <a:buFont typeface="Arial"/>
              <a:buChar char="•"/>
            </a:pPr>
            <a:r>
              <a:rPr lang="en-US" dirty="0"/>
              <a:t>Many inflammatory disorders are influenced by alterations in the crosstalk between innate immunity and our microbiome</a:t>
            </a:r>
          </a:p>
          <a:p>
            <a:pPr marL="257144" indent="-257144">
              <a:buFont typeface="Arial"/>
              <a:buChar char="•"/>
            </a:pPr>
            <a:r>
              <a:rPr lang="en-US" dirty="0"/>
              <a:t>These include metabolic (red boxes), neoplastic (orange box) and autoimmune or </a:t>
            </a:r>
            <a:r>
              <a:rPr lang="en-US" dirty="0" err="1"/>
              <a:t>autoinflammatory</a:t>
            </a:r>
            <a:r>
              <a:rPr lang="en-US" dirty="0"/>
              <a:t> (blue boxes) disorders</a:t>
            </a:r>
          </a:p>
          <a:p>
            <a:pPr marL="257144" indent="-257144">
              <a:buFont typeface="Arial"/>
              <a:buChar char="•"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30" y="110734"/>
            <a:ext cx="8585127" cy="1064021"/>
          </a:xfrm>
        </p:spPr>
        <p:txBody>
          <a:bodyPr/>
          <a:lstStyle/>
          <a:p>
            <a:r>
              <a:rPr lang="en-US" dirty="0"/>
              <a:t>Human m</a:t>
            </a:r>
            <a:r>
              <a:rPr lang="en-US" b="1" dirty="0"/>
              <a:t>icrobiome – innate-immune system interactions </a:t>
            </a:r>
            <a:br>
              <a:rPr lang="en-US" dirty="0"/>
            </a:br>
            <a:endParaRPr lang="en-US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4A56D56-EA85-EF4B-92B7-2280138B5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533" y="4890417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25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86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2" y="135131"/>
            <a:ext cx="7429500" cy="1001520"/>
          </a:xfrm>
        </p:spPr>
        <p:txBody>
          <a:bodyPr/>
          <a:lstStyle/>
          <a:p>
            <a:r>
              <a:rPr lang="en-US" sz="3000" dirty="0"/>
              <a:t>WHO Risk-based water safety plans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470" y="4297432"/>
            <a:ext cx="7029450" cy="49742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AU" sz="15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Fewtrell</a:t>
            </a:r>
            <a:r>
              <a:rPr lang="en-AU" sz="15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&amp; Bartram (2001) </a:t>
            </a:r>
            <a:r>
              <a:rPr lang="en-US" sz="1500" dirty="0"/>
              <a:t>Water Quality: Guidelines, Standards and Health. Risk </a:t>
            </a:r>
            <a:r>
              <a:rPr lang="en-US" sz="1500" dirty="0">
                <a:solidFill>
                  <a:schemeClr val="bg1"/>
                </a:solidFill>
              </a:rPr>
              <a:t>Assessment and Management for Water Related Infectious Diseases, </a:t>
            </a:r>
            <a:r>
              <a:rPr lang="en-AU" sz="15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WHO</a:t>
            </a:r>
            <a:endParaRPr lang="en-US" sz="1500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92529" name="Oval 17"/>
          <p:cNvSpPr>
            <a:spLocks noChangeArrowheads="1"/>
          </p:cNvSpPr>
          <p:nvPr/>
        </p:nvSpPr>
        <p:spPr bwMode="auto">
          <a:xfrm>
            <a:off x="6472618" y="1634604"/>
            <a:ext cx="1879302" cy="692944"/>
          </a:xfrm>
          <a:prstGeom prst="ellipse">
            <a:avLst/>
          </a:prstGeom>
          <a:solidFill>
            <a:srgbClr val="66FF33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6FF33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5" rIns="91430" bIns="45715">
            <a:flatTx/>
          </a:bodyPr>
          <a:lstStyle/>
          <a:p>
            <a:pPr algn="ctr"/>
            <a:r>
              <a:rPr lang="en-AU" b="1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Tolerable</a:t>
            </a:r>
          </a:p>
          <a:p>
            <a:pPr algn="ctr"/>
            <a:r>
              <a:rPr lang="en-AU" b="1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Risk</a:t>
            </a:r>
            <a:endParaRPr lang="en-AU" b="1" i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92530" name="Line 18"/>
          <p:cNvSpPr>
            <a:spLocks noChangeShapeType="1"/>
          </p:cNvSpPr>
          <p:nvPr/>
        </p:nvSpPr>
        <p:spPr bwMode="auto">
          <a:xfrm flipH="1">
            <a:off x="5770740" y="1991651"/>
            <a:ext cx="701878" cy="80501"/>
          </a:xfrm>
          <a:prstGeom prst="line">
            <a:avLst/>
          </a:prstGeom>
          <a:noFill/>
          <a:ln w="57150">
            <a:solidFill>
              <a:srgbClr val="008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22" name="Stored Data 21"/>
          <p:cNvSpPr/>
          <p:nvPr/>
        </p:nvSpPr>
        <p:spPr>
          <a:xfrm>
            <a:off x="94462" y="2391726"/>
            <a:ext cx="3106599" cy="1256111"/>
          </a:xfrm>
          <a:prstGeom prst="flowChartOnlineStorag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Risk Management</a:t>
            </a:r>
          </a:p>
          <a:p>
            <a:pPr algn="ctr"/>
            <a:r>
              <a:rPr lang="en-US" dirty="0"/>
              <a:t>(water safety plan)</a:t>
            </a:r>
          </a:p>
        </p:txBody>
      </p:sp>
      <p:sp>
        <p:nvSpPr>
          <p:cNvPr id="24" name="Decision 23"/>
          <p:cNvSpPr/>
          <p:nvPr/>
        </p:nvSpPr>
        <p:spPr>
          <a:xfrm>
            <a:off x="3347969" y="1676592"/>
            <a:ext cx="2422771" cy="809607"/>
          </a:xfrm>
          <a:prstGeom prst="flowChartDecis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Health target</a:t>
            </a:r>
          </a:p>
        </p:txBody>
      </p:sp>
      <p:sp>
        <p:nvSpPr>
          <p:cNvPr id="41" name="Stored Data 40"/>
          <p:cNvSpPr/>
          <p:nvPr/>
        </p:nvSpPr>
        <p:spPr>
          <a:xfrm>
            <a:off x="6223695" y="2392319"/>
            <a:ext cx="2734234" cy="1256111"/>
          </a:xfrm>
          <a:prstGeom prst="flowChartOnlineStorag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Risk assessment</a:t>
            </a:r>
          </a:p>
          <a:p>
            <a:pPr algn="ctr"/>
            <a:r>
              <a:rPr lang="en-US" dirty="0"/>
              <a:t>(QMRA)</a:t>
            </a:r>
          </a:p>
        </p:txBody>
      </p:sp>
      <p:sp>
        <p:nvSpPr>
          <p:cNvPr id="42" name="Decision 41"/>
          <p:cNvSpPr/>
          <p:nvPr/>
        </p:nvSpPr>
        <p:spPr>
          <a:xfrm>
            <a:off x="3131254" y="3306608"/>
            <a:ext cx="2956000" cy="1001393"/>
          </a:xfrm>
          <a:prstGeom prst="flowChartDecis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Public health status</a:t>
            </a:r>
          </a:p>
        </p:txBody>
      </p:sp>
      <p:sp>
        <p:nvSpPr>
          <p:cNvPr id="25" name="Data 24"/>
          <p:cNvSpPr/>
          <p:nvPr/>
        </p:nvSpPr>
        <p:spPr>
          <a:xfrm>
            <a:off x="3435609" y="2544515"/>
            <a:ext cx="2387892" cy="688614"/>
          </a:xfrm>
          <a:prstGeom prst="flowChartInputOutp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Exposure assessment</a:t>
            </a:r>
          </a:p>
        </p:txBody>
      </p:sp>
      <p:sp>
        <p:nvSpPr>
          <p:cNvPr id="44" name="Line 18"/>
          <p:cNvSpPr>
            <a:spLocks noChangeShapeType="1"/>
          </p:cNvSpPr>
          <p:nvPr/>
        </p:nvSpPr>
        <p:spPr bwMode="auto">
          <a:xfrm flipH="1">
            <a:off x="2646091" y="2079489"/>
            <a:ext cx="701878" cy="248059"/>
          </a:xfrm>
          <a:prstGeom prst="line">
            <a:avLst/>
          </a:prstGeom>
          <a:noFill/>
          <a:ln w="57150">
            <a:solidFill>
              <a:srgbClr val="008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45" name="Line 18"/>
          <p:cNvSpPr>
            <a:spLocks noChangeShapeType="1"/>
          </p:cNvSpPr>
          <p:nvPr/>
        </p:nvSpPr>
        <p:spPr bwMode="auto">
          <a:xfrm flipH="1">
            <a:off x="2850122" y="2990829"/>
            <a:ext cx="497847" cy="0"/>
          </a:xfrm>
          <a:prstGeom prst="line">
            <a:avLst/>
          </a:prstGeom>
          <a:noFill/>
          <a:ln w="57150">
            <a:solidFill>
              <a:srgbClr val="008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5627052" y="2980721"/>
            <a:ext cx="497847" cy="0"/>
          </a:xfrm>
          <a:prstGeom prst="line">
            <a:avLst/>
          </a:prstGeom>
          <a:noFill/>
          <a:ln w="57150">
            <a:solidFill>
              <a:srgbClr val="4F81BD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47" name="Line 18"/>
          <p:cNvSpPr>
            <a:spLocks noChangeShapeType="1"/>
          </p:cNvSpPr>
          <p:nvPr/>
        </p:nvSpPr>
        <p:spPr bwMode="auto">
          <a:xfrm rot="5400000" flipV="1">
            <a:off x="2295013" y="2999455"/>
            <a:ext cx="377891" cy="1903300"/>
          </a:xfrm>
          <a:prstGeom prst="line">
            <a:avLst/>
          </a:prstGeom>
          <a:noFill/>
          <a:ln w="57150">
            <a:solidFill>
              <a:srgbClr val="008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48" name="Line 18"/>
          <p:cNvSpPr>
            <a:spLocks noChangeShapeType="1"/>
          </p:cNvSpPr>
          <p:nvPr/>
        </p:nvSpPr>
        <p:spPr bwMode="auto">
          <a:xfrm rot="5400000" flipH="1" flipV="1">
            <a:off x="6370591" y="2870097"/>
            <a:ext cx="461865" cy="2245988"/>
          </a:xfrm>
          <a:prstGeom prst="line">
            <a:avLst/>
          </a:prstGeom>
          <a:noFill/>
          <a:ln w="57150">
            <a:solidFill>
              <a:srgbClr val="008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18661" y="626863"/>
            <a:ext cx="7957454" cy="101565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3000" b="1" dirty="0"/>
              <a:t>Basis of water regulations in many countries</a:t>
            </a:r>
          </a:p>
          <a:p>
            <a:r>
              <a:rPr lang="en-US" sz="3000" b="1" dirty="0"/>
              <a:t>Origin NASA food &amp; HACCP used in food industry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3EC2EB76-56A8-2543-B101-565B37E77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533" y="4810905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26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5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052" y="515494"/>
            <a:ext cx="4714874" cy="1638350"/>
          </a:xfrm>
        </p:spPr>
        <p:txBody>
          <a:bodyPr>
            <a:normAutofit fontScale="90000"/>
          </a:bodyPr>
          <a:lstStyle/>
          <a:p>
            <a:r>
              <a:rPr lang="en-GB" sz="3700" dirty="0"/>
              <a:t>WHO - QMRA guidebook</a:t>
            </a:r>
            <a:br>
              <a:rPr lang="en-GB" b="1" dirty="0"/>
            </a:br>
            <a:r>
              <a:rPr lang="en-GB" sz="3000" dirty="0"/>
              <a:t>Application for water safety management</a:t>
            </a:r>
            <a:br>
              <a:rPr lang="en-GB" sz="3000" dirty="0"/>
            </a:br>
            <a:r>
              <a:rPr lang="en-GB" sz="3000" dirty="0"/>
              <a:t>Updated November 2016</a:t>
            </a:r>
            <a:endParaRPr lang="en-AU" sz="3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67" y="64232"/>
            <a:ext cx="3632597" cy="4966710"/>
          </a:xfrm>
        </p:spPr>
      </p:pic>
      <p:sp>
        <p:nvSpPr>
          <p:cNvPr id="3" name="TextBox 2"/>
          <p:cNvSpPr txBox="1"/>
          <p:nvPr/>
        </p:nvSpPr>
        <p:spPr>
          <a:xfrm>
            <a:off x="226128" y="3086107"/>
            <a:ext cx="5027098" cy="300083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r>
              <a:rPr lang="en-US" sz="1500" dirty="0" err="1"/>
              <a:t>www.who.int</a:t>
            </a:r>
            <a:r>
              <a:rPr lang="en-US" sz="1500" dirty="0"/>
              <a:t>/</a:t>
            </a:r>
            <a:r>
              <a:rPr lang="en-US" sz="1500" dirty="0" err="1"/>
              <a:t>water_sanitation_health</a:t>
            </a:r>
            <a:r>
              <a:rPr lang="en-US" sz="1500" dirty="0"/>
              <a:t>/publications/</a:t>
            </a:r>
            <a:r>
              <a:rPr lang="en-US" sz="1500" dirty="0" err="1"/>
              <a:t>qmra</a:t>
            </a:r>
            <a:r>
              <a:rPr lang="en-US" sz="1500" dirty="0"/>
              <a:t>/</a:t>
            </a:r>
            <a:r>
              <a:rPr lang="en-US" sz="1500" dirty="0" err="1"/>
              <a:t>en</a:t>
            </a:r>
            <a:r>
              <a:rPr lang="en-US" sz="1500" dirty="0"/>
              <a:t>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A5A2D1-DDE6-7948-95CB-73279AF97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533" y="4810905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27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626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WHO QMRA document overview</a:t>
            </a:r>
          </a:p>
        </p:txBody>
      </p:sp>
      <p:pic>
        <p:nvPicPr>
          <p:cNvPr id="4" name="Picture 6" descr="cogs_QMRAframewo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939" y="1778794"/>
            <a:ext cx="8445391" cy="219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7C1D742A-B11A-0D4F-B403-FF4C82F5F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533" y="4810905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28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8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23863" y="800127"/>
            <a:ext cx="2514600" cy="2743200"/>
          </a:xfrm>
        </p:spPr>
        <p:txBody>
          <a:bodyPr/>
          <a:lstStyle/>
          <a:p>
            <a:pPr eaLnBrk="1" hangingPunct="1"/>
            <a:r>
              <a:rPr lang="en-US" sz="3000" dirty="0">
                <a:latin typeface="Arial" charset="0"/>
              </a:rPr>
              <a:t>Quantitative</a:t>
            </a:r>
            <a:br>
              <a:rPr lang="en-US" sz="3000" dirty="0">
                <a:latin typeface="Arial" charset="0"/>
              </a:rPr>
            </a:br>
            <a:r>
              <a:rPr lang="en-US" sz="3000" dirty="0">
                <a:latin typeface="Arial" charset="0"/>
              </a:rPr>
              <a:t>microbial</a:t>
            </a:r>
            <a:br>
              <a:rPr lang="en-US" sz="3000" dirty="0">
                <a:latin typeface="Arial" charset="0"/>
              </a:rPr>
            </a:br>
            <a:r>
              <a:rPr lang="en-US" sz="3000" dirty="0">
                <a:latin typeface="Arial" charset="0"/>
              </a:rPr>
              <a:t>risk</a:t>
            </a:r>
            <a:br>
              <a:rPr lang="en-US" sz="3000" dirty="0">
                <a:latin typeface="Arial" charset="0"/>
              </a:rPr>
            </a:br>
            <a:r>
              <a:rPr lang="en-US" sz="3000" dirty="0">
                <a:latin typeface="Arial" charset="0"/>
              </a:rPr>
              <a:t>assessment</a:t>
            </a:r>
            <a:br>
              <a:rPr lang="en-US" sz="3000" dirty="0">
                <a:latin typeface="Arial" charset="0"/>
              </a:rPr>
            </a:br>
            <a:r>
              <a:rPr lang="en-US" sz="3000" dirty="0">
                <a:latin typeface="Arial" charset="0"/>
              </a:rPr>
              <a:t>(QMRA)</a:t>
            </a:r>
          </a:p>
        </p:txBody>
      </p:sp>
      <p:grpSp>
        <p:nvGrpSpPr>
          <p:cNvPr id="23555" name="Group 3"/>
          <p:cNvGrpSpPr>
            <a:grpSpLocks/>
          </p:cNvGrpSpPr>
          <p:nvPr/>
        </p:nvGrpSpPr>
        <p:grpSpPr bwMode="auto">
          <a:xfrm>
            <a:off x="3143250" y="146447"/>
            <a:ext cx="4733925" cy="676275"/>
            <a:chOff x="1680" y="144"/>
            <a:chExt cx="3976" cy="568"/>
          </a:xfrm>
        </p:grpSpPr>
        <p:cxnSp>
          <p:nvCxnSpPr>
            <p:cNvPr id="23580" name="AutoShape 4"/>
            <p:cNvCxnSpPr>
              <a:cxnSpLocks noChangeShapeType="1"/>
            </p:cNvCxnSpPr>
            <p:nvPr/>
          </p:nvCxnSpPr>
          <p:spPr bwMode="auto">
            <a:xfrm>
              <a:off x="4262" y="712"/>
              <a:ext cx="0" cy="0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</p:cxnSp>
        <p:cxnSp>
          <p:nvCxnSpPr>
            <p:cNvPr id="23581" name="AutoShape 5"/>
            <p:cNvCxnSpPr>
              <a:cxnSpLocks noChangeShapeType="1"/>
            </p:cNvCxnSpPr>
            <p:nvPr/>
          </p:nvCxnSpPr>
          <p:spPr bwMode="auto">
            <a:xfrm>
              <a:off x="4262" y="712"/>
              <a:ext cx="0" cy="0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</p:cxnSp>
        <p:sp>
          <p:nvSpPr>
            <p:cNvPr id="38942" name="Rectangle 6"/>
            <p:cNvSpPr>
              <a:spLocks noChangeArrowheads="1"/>
            </p:cNvSpPr>
            <p:nvPr/>
          </p:nvSpPr>
          <p:spPr bwMode="auto">
            <a:xfrm>
              <a:off x="2592" y="144"/>
              <a:ext cx="3064" cy="5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8943" name="Rectangle 7"/>
            <p:cNvSpPr>
              <a:spLocks noChangeArrowheads="1"/>
            </p:cNvSpPr>
            <p:nvPr/>
          </p:nvSpPr>
          <p:spPr bwMode="auto">
            <a:xfrm>
              <a:off x="2640" y="192"/>
              <a:ext cx="2976" cy="41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80000"/>
                </a:lnSpc>
                <a:spcBef>
                  <a:spcPct val="60000"/>
                </a:spcBef>
                <a:buFont typeface="Wingdings 3" charset="0"/>
                <a:buNone/>
              </a:pPr>
              <a:r>
                <a:rPr lang="en-AU" sz="1200" b="1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Problem formulation &amp; Hazard  identification</a:t>
              </a:r>
              <a:endParaRPr lang="en-AU" sz="120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  <a:p>
              <a:pPr algn="ctr">
                <a:lnSpc>
                  <a:spcPct val="80000"/>
                </a:lnSpc>
                <a:buFont typeface="Wingdings 3" charset="0"/>
                <a:buNone/>
              </a:pPr>
              <a:r>
                <a:rPr lang="en-AU" sz="120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Describe physical system, selection of </a:t>
              </a:r>
              <a:r>
                <a:rPr lang="en-AU" sz="1200">
                  <a:solidFill>
                    <a:srgbClr val="FF66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reference </a:t>
              </a:r>
            </a:p>
            <a:p>
              <a:pPr algn="ctr">
                <a:lnSpc>
                  <a:spcPct val="80000"/>
                </a:lnSpc>
                <a:buFont typeface="Wingdings 3" charset="0"/>
                <a:buNone/>
              </a:pPr>
              <a:r>
                <a:rPr lang="en-AU" sz="1200">
                  <a:solidFill>
                    <a:srgbClr val="FF66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pathogens</a:t>
              </a:r>
              <a:r>
                <a:rPr lang="en-AU" sz="120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and </a:t>
              </a:r>
              <a:r>
                <a:rPr lang="en-AU" sz="1200">
                  <a:solidFill>
                    <a:srgbClr val="FF66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identification of hazardous events</a:t>
              </a:r>
              <a:endParaRPr lang="en-AU" sz="1200" b="1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38944" name="Text Box 8"/>
            <p:cNvSpPr txBox="1">
              <a:spLocks noChangeArrowheads="1"/>
            </p:cNvSpPr>
            <p:nvPr/>
          </p:nvSpPr>
          <p:spPr bwMode="auto">
            <a:xfrm>
              <a:off x="1680" y="192"/>
              <a:ext cx="717" cy="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30000"/>
                </a:spcBef>
                <a:buFont typeface="Wingdings 3" charset="0"/>
                <a:buNone/>
              </a:pPr>
              <a:r>
                <a:rPr lang="en-AU" sz="15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STEP </a:t>
              </a:r>
              <a:r>
                <a:rPr lang="en-AU" sz="12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1</a:t>
              </a:r>
            </a:p>
            <a:p>
              <a:pPr>
                <a:spcBef>
                  <a:spcPct val="30000"/>
                </a:spcBef>
                <a:buFont typeface="Wingdings 3" charset="0"/>
                <a:buNone/>
              </a:pPr>
              <a:r>
                <a:rPr lang="en-AU" sz="12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SETTING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143250" y="3465910"/>
            <a:ext cx="4114800" cy="681038"/>
            <a:chOff x="1680" y="2788"/>
            <a:chExt cx="3456" cy="572"/>
          </a:xfrm>
        </p:grpSpPr>
        <p:sp>
          <p:nvSpPr>
            <p:cNvPr id="38937" name="Text Box 10"/>
            <p:cNvSpPr txBox="1">
              <a:spLocks noChangeArrowheads="1"/>
            </p:cNvSpPr>
            <p:nvPr/>
          </p:nvSpPr>
          <p:spPr bwMode="auto">
            <a:xfrm>
              <a:off x="2880" y="2828"/>
              <a:ext cx="2208" cy="4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30000"/>
                </a:spcBef>
                <a:buFont typeface="Wingdings 3" charset="0"/>
                <a:buNone/>
              </a:pPr>
              <a:r>
                <a:rPr lang="en-AU" sz="105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Dose-Response (</a:t>
              </a:r>
              <a:r>
                <a:rPr lang="en-AU" sz="1050" b="1" dirty="0" err="1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</a:t>
              </a:r>
              <a:r>
                <a:rPr lang="en-AU" sz="1050" b="1" baseline="-25000" dirty="0" err="1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inf</a:t>
              </a:r>
              <a:r>
                <a:rPr lang="en-AU" sz="1050" b="1" baseline="-250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</a:t>
              </a:r>
              <a:r>
                <a:rPr lang="en-AU" sz="105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)</a:t>
              </a:r>
            </a:p>
            <a:p>
              <a:pPr algn="ctr">
                <a:spcBef>
                  <a:spcPct val="30000"/>
                </a:spcBef>
                <a:buFont typeface="Wingdings 3" charset="0"/>
                <a:buNone/>
              </a:pPr>
              <a:r>
                <a:rPr lang="en-US" sz="105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Selection of appropriate models for each ref pathogen and groups exposed</a:t>
              </a:r>
            </a:p>
          </p:txBody>
        </p:sp>
        <p:sp>
          <p:nvSpPr>
            <p:cNvPr id="38938" name="Rectangle 11"/>
            <p:cNvSpPr>
              <a:spLocks noChangeArrowheads="1"/>
            </p:cNvSpPr>
            <p:nvPr/>
          </p:nvSpPr>
          <p:spPr bwMode="auto">
            <a:xfrm>
              <a:off x="2778" y="2788"/>
              <a:ext cx="2358" cy="5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8939" name="Text Box 12"/>
            <p:cNvSpPr txBox="1">
              <a:spLocks noChangeArrowheads="1"/>
            </p:cNvSpPr>
            <p:nvPr/>
          </p:nvSpPr>
          <p:spPr bwMode="auto">
            <a:xfrm>
              <a:off x="1680" y="2812"/>
              <a:ext cx="1159" cy="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30000"/>
                </a:spcBef>
                <a:buFont typeface="Wingdings 3" charset="0"/>
                <a:buNone/>
              </a:pPr>
              <a:r>
                <a:rPr lang="en-AU" sz="15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STEP 3</a:t>
              </a:r>
              <a:endParaRPr lang="en-AU" sz="105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  <a:p>
              <a:pPr>
                <a:spcBef>
                  <a:spcPct val="30000"/>
                </a:spcBef>
                <a:buFont typeface="Wingdings 3" charset="0"/>
                <a:buNone/>
              </a:pPr>
              <a:r>
                <a:rPr lang="en-AU" sz="105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HEALTH EFFECTS</a:t>
              </a:r>
              <a:endParaRPr lang="en-AU" sz="15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143250" y="1001343"/>
            <a:ext cx="4739879" cy="2349103"/>
            <a:chOff x="1680" y="718"/>
            <a:chExt cx="3981" cy="1973"/>
          </a:xfrm>
        </p:grpSpPr>
        <p:sp>
          <p:nvSpPr>
            <p:cNvPr id="38925" name="Text Box 14"/>
            <p:cNvSpPr txBox="1">
              <a:spLocks noChangeArrowheads="1"/>
            </p:cNvSpPr>
            <p:nvPr/>
          </p:nvSpPr>
          <p:spPr bwMode="auto">
            <a:xfrm>
              <a:off x="3864" y="754"/>
              <a:ext cx="1720" cy="36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buFont typeface="Wingdings 3" charset="0"/>
                <a:buNone/>
              </a:pPr>
              <a:r>
                <a:rPr lang="en-AU" sz="12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Source water </a:t>
              </a:r>
            </a:p>
            <a:p>
              <a:pPr algn="ctr">
                <a:lnSpc>
                  <a:spcPct val="80000"/>
                </a:lnSpc>
                <a:buFont typeface="Wingdings 3" charset="0"/>
                <a:buNone/>
              </a:pPr>
              <a:r>
                <a:rPr lang="en-AU" sz="12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Ref pathogen densities</a:t>
              </a:r>
              <a:endParaRPr lang="en-US" sz="2700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38926" name="Text Box 15"/>
            <p:cNvSpPr txBox="1">
              <a:spLocks noChangeArrowheads="1"/>
            </p:cNvSpPr>
            <p:nvPr/>
          </p:nvSpPr>
          <p:spPr bwMode="auto">
            <a:xfrm>
              <a:off x="4098" y="1248"/>
              <a:ext cx="1486" cy="30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buFont typeface="Wingdings 3" charset="0"/>
                <a:buNone/>
              </a:pPr>
              <a:r>
                <a:rPr lang="en-AU" sz="12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Treatment </a:t>
              </a:r>
            </a:p>
            <a:p>
              <a:pPr algn="ctr">
                <a:lnSpc>
                  <a:spcPct val="80000"/>
                </a:lnSpc>
                <a:buFont typeface="Wingdings 3" charset="0"/>
                <a:buNone/>
              </a:pPr>
              <a:r>
                <a:rPr lang="en-AU" sz="12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Surrogate removals</a:t>
              </a:r>
              <a:endParaRPr lang="en-US" sz="2700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38927" name="Text Box 16"/>
            <p:cNvSpPr txBox="1">
              <a:spLocks noChangeArrowheads="1"/>
            </p:cNvSpPr>
            <p:nvPr/>
          </p:nvSpPr>
          <p:spPr bwMode="auto">
            <a:xfrm>
              <a:off x="2660" y="1632"/>
              <a:ext cx="1374" cy="6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5000"/>
                </a:lnSpc>
                <a:buFont typeface="Wingdings 3" charset="0"/>
                <a:buNone/>
              </a:pPr>
              <a:r>
                <a:rPr lang="en-AU" sz="12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Environ Pathogen growth in pipes &amp; Ingress of faecal pathogens</a:t>
              </a:r>
              <a:endParaRPr lang="en-US" sz="2700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38928" name="Text Box 17"/>
            <p:cNvSpPr txBox="1">
              <a:spLocks noChangeArrowheads="1"/>
            </p:cNvSpPr>
            <p:nvPr/>
          </p:nvSpPr>
          <p:spPr bwMode="auto">
            <a:xfrm>
              <a:off x="4251" y="2238"/>
              <a:ext cx="1333" cy="3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buFont typeface="Wingdings 3" charset="0"/>
                <a:buNone/>
              </a:pPr>
              <a:r>
                <a:rPr lang="en-AU" sz="12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Human exposures</a:t>
              </a:r>
            </a:p>
            <a:p>
              <a:pPr algn="ctr">
                <a:lnSpc>
                  <a:spcPct val="80000"/>
                </a:lnSpc>
                <a:buFont typeface="Wingdings 3" charset="0"/>
                <a:buNone/>
              </a:pPr>
              <a:r>
                <a:rPr lang="en-AU" sz="1200" dirty="0" err="1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Vol</a:t>
              </a:r>
              <a:r>
                <a:rPr lang="en-AU" sz="12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water intake</a:t>
              </a:r>
              <a:endParaRPr lang="en-US" sz="2700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38929" name="Rectangle 18"/>
            <p:cNvSpPr>
              <a:spLocks noChangeArrowheads="1"/>
            </p:cNvSpPr>
            <p:nvPr/>
          </p:nvSpPr>
          <p:spPr bwMode="auto">
            <a:xfrm>
              <a:off x="2592" y="718"/>
              <a:ext cx="3069" cy="197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8930" name="Line 19"/>
            <p:cNvSpPr>
              <a:spLocks noChangeShapeType="1"/>
            </p:cNvSpPr>
            <p:nvPr/>
          </p:nvSpPr>
          <p:spPr bwMode="auto">
            <a:xfrm>
              <a:off x="4464" y="1120"/>
              <a:ext cx="7" cy="1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8931" name="Text Box 20"/>
            <p:cNvSpPr txBox="1">
              <a:spLocks noChangeArrowheads="1"/>
            </p:cNvSpPr>
            <p:nvPr/>
          </p:nvSpPr>
          <p:spPr bwMode="auto">
            <a:xfrm>
              <a:off x="1680" y="1455"/>
              <a:ext cx="873" cy="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30000"/>
                </a:spcBef>
                <a:buFont typeface="Wingdings 3" charset="0"/>
                <a:buNone/>
              </a:pPr>
              <a:r>
                <a:rPr lang="en-AU" sz="15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STEP 2</a:t>
              </a:r>
              <a:endParaRPr lang="en-AU" sz="1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  <a:p>
              <a:pPr>
                <a:spcBef>
                  <a:spcPct val="30000"/>
                </a:spcBef>
                <a:buFont typeface="Wingdings 3" charset="0"/>
                <a:buNone/>
              </a:pPr>
              <a:r>
                <a:rPr lang="en-AU" sz="12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EXPOSURE</a:t>
              </a:r>
              <a:endParaRPr lang="en-AU" sz="15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38932" name="Line 21"/>
            <p:cNvSpPr>
              <a:spLocks noChangeShapeType="1"/>
            </p:cNvSpPr>
            <p:nvPr/>
          </p:nvSpPr>
          <p:spPr bwMode="auto">
            <a:xfrm>
              <a:off x="4464" y="1584"/>
              <a:ext cx="2" cy="1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8933" name="Line 22"/>
            <p:cNvSpPr>
              <a:spLocks noChangeShapeType="1"/>
            </p:cNvSpPr>
            <p:nvPr/>
          </p:nvSpPr>
          <p:spPr bwMode="auto">
            <a:xfrm>
              <a:off x="4080" y="2016"/>
              <a:ext cx="35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8934" name="Text Box 23"/>
            <p:cNvSpPr txBox="1">
              <a:spLocks noChangeArrowheads="1"/>
            </p:cNvSpPr>
            <p:nvPr/>
          </p:nvSpPr>
          <p:spPr bwMode="auto">
            <a:xfrm>
              <a:off x="4004" y="1789"/>
              <a:ext cx="687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60000"/>
                </a:spcBef>
                <a:buFont typeface="Wingdings 3" charset="0"/>
                <a:buNone/>
              </a:pPr>
              <a:r>
                <a:rPr lang="en-AU" sz="1200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(</a:t>
              </a:r>
              <a:r>
                <a:rPr lang="en-AU" sz="1200" b="1" dirty="0" err="1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</a:t>
              </a:r>
              <a:r>
                <a:rPr lang="en-AU" sz="1200" b="1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env</a:t>
              </a:r>
              <a:r>
                <a:rPr lang="en-AU" sz="1200" b="1" baseline="-25000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-path</a:t>
              </a:r>
              <a:r>
                <a:rPr lang="en-AU" sz="1200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)</a:t>
              </a:r>
            </a:p>
          </p:txBody>
        </p:sp>
        <p:sp>
          <p:nvSpPr>
            <p:cNvPr id="38935" name="Text Box 24"/>
            <p:cNvSpPr txBox="1">
              <a:spLocks noChangeArrowheads="1"/>
            </p:cNvSpPr>
            <p:nvPr/>
          </p:nvSpPr>
          <p:spPr bwMode="auto">
            <a:xfrm>
              <a:off x="4560" y="1632"/>
              <a:ext cx="1079" cy="52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  <a:buFont typeface="Wingdings 3" charset="0"/>
                <a:buNone/>
              </a:pPr>
              <a:r>
                <a:rPr lang="en-AU" sz="1200" b="1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Distribution</a:t>
              </a:r>
            </a:p>
            <a:p>
              <a:pPr algn="ctr">
                <a:lnSpc>
                  <a:spcPct val="90000"/>
                </a:lnSpc>
                <a:buFont typeface="Wingdings 3" charset="0"/>
                <a:buNone/>
              </a:pPr>
              <a:r>
                <a:rPr lang="en-AU" sz="120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Pathogen loss</a:t>
              </a:r>
            </a:p>
            <a:p>
              <a:pPr algn="ctr">
                <a:lnSpc>
                  <a:spcPct val="90000"/>
                </a:lnSpc>
                <a:buFont typeface="Wingdings 3" charset="0"/>
                <a:buNone/>
              </a:pPr>
              <a:r>
                <a:rPr lang="en-AU" sz="120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(biofilm/death)</a:t>
              </a:r>
              <a:endParaRPr lang="en-US" sz="12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38936" name="Line 25"/>
            <p:cNvSpPr>
              <a:spLocks noChangeShapeType="1"/>
            </p:cNvSpPr>
            <p:nvPr/>
          </p:nvSpPr>
          <p:spPr bwMode="auto">
            <a:xfrm>
              <a:off x="4464" y="2089"/>
              <a:ext cx="2" cy="1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3143264" y="3438525"/>
            <a:ext cx="4742260" cy="1533525"/>
            <a:chOff x="1680" y="2696"/>
            <a:chExt cx="3983" cy="1288"/>
          </a:xfrm>
        </p:grpSpPr>
        <p:sp>
          <p:nvSpPr>
            <p:cNvPr id="38920" name="Line 27"/>
            <p:cNvSpPr>
              <a:spLocks noChangeShapeType="1"/>
            </p:cNvSpPr>
            <p:nvPr/>
          </p:nvSpPr>
          <p:spPr bwMode="auto">
            <a:xfrm>
              <a:off x="5246" y="2696"/>
              <a:ext cx="0" cy="6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8921" name="Rectangle 28"/>
            <p:cNvSpPr>
              <a:spLocks noChangeArrowheads="1"/>
            </p:cNvSpPr>
            <p:nvPr/>
          </p:nvSpPr>
          <p:spPr bwMode="auto">
            <a:xfrm>
              <a:off x="2784" y="3417"/>
              <a:ext cx="2879" cy="56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8922" name="Rectangle 29"/>
            <p:cNvSpPr>
              <a:spLocks noChangeArrowheads="1"/>
            </p:cNvSpPr>
            <p:nvPr/>
          </p:nvSpPr>
          <p:spPr bwMode="auto">
            <a:xfrm>
              <a:off x="2928" y="3478"/>
              <a:ext cx="2640" cy="45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5000"/>
                </a:spcBef>
                <a:buFont typeface="Wingdings 3" charset="0"/>
                <a:buNone/>
              </a:pPr>
              <a:r>
                <a:rPr lang="en-AU" sz="1050" b="1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Risk Characterisation</a:t>
              </a:r>
            </a:p>
            <a:p>
              <a:pPr algn="ctr">
                <a:spcBef>
                  <a:spcPct val="25000"/>
                </a:spcBef>
                <a:buFont typeface="Wingdings 3" charset="0"/>
                <a:buNone/>
              </a:pPr>
              <a:r>
                <a:rPr lang="en-AU" sz="105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Simulations for each pathogen baseline and event </a:t>
              </a:r>
            </a:p>
            <a:p>
              <a:pPr algn="ctr">
                <a:spcBef>
                  <a:spcPct val="25000"/>
                </a:spcBef>
                <a:buFont typeface="Wingdings 3" charset="0"/>
                <a:buNone/>
              </a:pPr>
              <a:r>
                <a:rPr lang="en-AU" sz="105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infection risks with variability &amp; uncertainty identified</a:t>
              </a:r>
            </a:p>
          </p:txBody>
        </p:sp>
        <p:sp>
          <p:nvSpPr>
            <p:cNvPr id="38923" name="Text Box 30"/>
            <p:cNvSpPr txBox="1">
              <a:spLocks noChangeArrowheads="1"/>
            </p:cNvSpPr>
            <p:nvPr/>
          </p:nvSpPr>
          <p:spPr bwMode="auto">
            <a:xfrm>
              <a:off x="1680" y="3431"/>
              <a:ext cx="708" cy="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30000"/>
                </a:spcBef>
                <a:buFont typeface="Wingdings 3" charset="0"/>
                <a:buNone/>
              </a:pPr>
              <a:r>
                <a:rPr lang="en-AU" sz="15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STEP 4</a:t>
              </a:r>
              <a:endParaRPr lang="en-AU" sz="105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  <a:p>
              <a:pPr>
                <a:spcBef>
                  <a:spcPct val="30000"/>
                </a:spcBef>
                <a:buFont typeface="Wingdings 3" charset="0"/>
                <a:buNone/>
              </a:pPr>
              <a:r>
                <a:rPr lang="en-AU" sz="105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RISK</a:t>
              </a:r>
              <a:endParaRPr lang="en-AU" sz="15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38924" name="Line 31"/>
            <p:cNvSpPr>
              <a:spLocks noChangeShapeType="1"/>
            </p:cNvSpPr>
            <p:nvPr/>
          </p:nvSpPr>
          <p:spPr bwMode="auto">
            <a:xfrm>
              <a:off x="4575" y="3339"/>
              <a:ext cx="2" cy="1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35" name="Rectangle 6"/>
          <p:cNvSpPr txBox="1">
            <a:spLocks noChangeArrowheads="1"/>
          </p:cNvSpPr>
          <p:nvPr/>
        </p:nvSpPr>
        <p:spPr bwMode="auto">
          <a:xfrm>
            <a:off x="3878413" y="4821490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29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87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634" y="205979"/>
            <a:ext cx="8609610" cy="898426"/>
          </a:xfrm>
        </p:spPr>
        <p:txBody>
          <a:bodyPr/>
          <a:lstStyle/>
          <a:p>
            <a:r>
              <a:rPr lang="en-US" sz="4000" b="1" dirty="0"/>
              <a:t>What is risk &amp; risk assessment?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325" y="914154"/>
            <a:ext cx="8360227" cy="146684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Risk = likelihood (probability) x consequence</a:t>
            </a:r>
          </a:p>
          <a:p>
            <a:r>
              <a:rPr lang="en-US" dirty="0"/>
              <a:t>Generally described in two dimensions, and for qualitative assessments ranked, e.g.</a:t>
            </a: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4486533" y="4810905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sz="1500" dirty="0">
              <a:solidFill>
                <a:srgbClr val="FFFFFF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368845"/>
              </p:ext>
            </p:extLst>
          </p:nvPr>
        </p:nvGraphicFramePr>
        <p:xfrm>
          <a:off x="760020" y="2190749"/>
          <a:ext cx="7778335" cy="2312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5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5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5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5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5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979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Likelihood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Consequence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79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Negligible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Marginal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Critical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Catastrophic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333">
                <a:tc>
                  <a:txBody>
                    <a:bodyPr/>
                    <a:lstStyle/>
                    <a:p>
                      <a:r>
                        <a:rPr lang="en-US" sz="1400" dirty="0"/>
                        <a:t>Certain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Moderate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High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Extreme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Extreme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333">
                <a:tc>
                  <a:txBody>
                    <a:bodyPr/>
                    <a:lstStyle/>
                    <a:p>
                      <a:r>
                        <a:rPr lang="en-US" sz="1400" dirty="0"/>
                        <a:t>Likely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Moderate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Moderate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High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Extreme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333">
                <a:tc>
                  <a:txBody>
                    <a:bodyPr/>
                    <a:lstStyle/>
                    <a:p>
                      <a:r>
                        <a:rPr lang="en-US" sz="1400" dirty="0"/>
                        <a:t>Possible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Moderate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High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Extreme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333">
                <a:tc>
                  <a:txBody>
                    <a:bodyPr/>
                    <a:lstStyle/>
                    <a:p>
                      <a:r>
                        <a:rPr lang="en-US" sz="1400" dirty="0"/>
                        <a:t>Unlikely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Moderate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High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333">
                <a:tc>
                  <a:txBody>
                    <a:bodyPr/>
                    <a:lstStyle/>
                    <a:p>
                      <a:r>
                        <a:rPr lang="en-US" sz="1400" dirty="0"/>
                        <a:t>Rare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Moderate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High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6347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6381786" cy="40184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51318" y="4543464"/>
            <a:ext cx="6581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Petterson</a:t>
            </a:r>
            <a:r>
              <a:rPr lang="en-US" dirty="0">
                <a:solidFill>
                  <a:schemeClr val="bg1"/>
                </a:solidFill>
              </a:rPr>
              <a:t> &amp; Ashbolt (2016) J </a:t>
            </a:r>
            <a:r>
              <a:rPr lang="en-US" dirty="0" err="1">
                <a:solidFill>
                  <a:schemeClr val="bg1"/>
                </a:solidFill>
              </a:rPr>
              <a:t>Wat</a:t>
            </a:r>
            <a:r>
              <a:rPr lang="en-US" dirty="0">
                <a:solidFill>
                  <a:schemeClr val="bg1"/>
                </a:solidFill>
              </a:rPr>
              <a:t> Health 4(4): </a:t>
            </a:r>
            <a:r>
              <a:rPr lang="cs-CZ" dirty="0">
                <a:solidFill>
                  <a:schemeClr val="bg1"/>
                </a:solidFill>
              </a:rPr>
              <a:t>571-589</a:t>
            </a:r>
          </a:p>
          <a:p>
            <a:r>
              <a:rPr lang="cs-CZ" dirty="0">
                <a:solidFill>
                  <a:schemeClr val="bg1"/>
                </a:solidFill>
              </a:rPr>
              <a:t>WHO (2016)</a:t>
            </a:r>
            <a:r>
              <a:rPr lang="en-US" i="1" dirty="0">
                <a:solidFill>
                  <a:schemeClr val="bg1"/>
                </a:solidFill>
              </a:rPr>
              <a:t> Quantitative Microbial Risk Assessment, Geneva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0160" y="0"/>
            <a:ext cx="8229600" cy="857250"/>
          </a:xfrm>
        </p:spPr>
        <p:txBody>
          <a:bodyPr>
            <a:normAutofit/>
          </a:bodyPr>
          <a:lstStyle/>
          <a:p>
            <a:r>
              <a:rPr lang="en-US" b="1" dirty="0"/>
              <a:t>Risk-defined treatment requirements</a:t>
            </a: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677335" y="4909905"/>
            <a:ext cx="4953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30</a:t>
            </a:fld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19776" y="523161"/>
            <a:ext cx="33599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Defines safe viral, bacterial   &amp; protozoan levels for any source water &amp; end use combination: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100" dirty="0"/>
              <a:t>Drives regulations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100" dirty="0"/>
              <a:t>Needs for surrogates to demonstrate pathogen reductions at control points (barriers)</a:t>
            </a:r>
          </a:p>
          <a:p>
            <a:pPr marL="342900" indent="-342900">
              <a:buFont typeface="Arial" charset="0"/>
              <a:buChar char="•"/>
            </a:pPr>
            <a:endParaRPr lang="en-US" sz="2100" dirty="0"/>
          </a:p>
          <a:p>
            <a:pPr marL="342900" indent="-342900">
              <a:buFont typeface="Arial" charset="0"/>
              <a:buChar char="•"/>
            </a:pPr>
            <a:r>
              <a:rPr lang="en-US" sz="2100" dirty="0"/>
              <a:t>Identifies mitigation needs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86160" y="3143348"/>
            <a:ext cx="1050921" cy="330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10</a:t>
            </a:r>
            <a:r>
              <a:rPr lang="en-US" sz="1500" b="1" baseline="30000" dirty="0"/>
              <a:t>-4 </a:t>
            </a:r>
            <a:r>
              <a:rPr lang="en-US" sz="1500" b="1" dirty="0"/>
              <a:t>or 10</a:t>
            </a:r>
            <a:r>
              <a:rPr lang="en-US" sz="1500" b="1" baseline="30000" dirty="0"/>
              <a:t>-2</a:t>
            </a:r>
            <a:endParaRPr lang="en-US" sz="15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85858" y="3789671"/>
            <a:ext cx="1065649" cy="330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10</a:t>
            </a:r>
            <a:r>
              <a:rPr lang="en-US" sz="1500" b="1" baseline="30000" dirty="0"/>
              <a:t>-6</a:t>
            </a:r>
            <a:r>
              <a:rPr lang="en-US" sz="1500" b="1" dirty="0"/>
              <a:t> or 10</a:t>
            </a:r>
            <a:r>
              <a:rPr lang="en-US" sz="1500" b="1" baseline="30000" dirty="0"/>
              <a:t>-4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2007540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504" y="867846"/>
            <a:ext cx="3651251" cy="1989665"/>
          </a:xfrm>
        </p:spPr>
        <p:txBody>
          <a:bodyPr/>
          <a:lstStyle/>
          <a:p>
            <a:r>
              <a:rPr lang="en-US" dirty="0"/>
              <a:t>Criteria based on quantitative microbial risk assessment of surface drinking waters</a:t>
            </a:r>
          </a:p>
        </p:txBody>
      </p:sp>
      <p:pic>
        <p:nvPicPr>
          <p:cNvPr id="6" name="Picture 5" descr="WHO HWT round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84" y="0"/>
            <a:ext cx="386292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2419" y="258905"/>
            <a:ext cx="4624918" cy="757105"/>
          </a:xfrm>
        </p:spPr>
        <p:txBody>
          <a:bodyPr/>
          <a:lstStyle/>
          <a:p>
            <a:pPr algn="l"/>
            <a:r>
              <a:rPr lang="en-US" sz="1800" dirty="0"/>
              <a:t>http://apps.who.int/iris/bitstream/10665/204284/1/9789241509947_eng.pdf</a:t>
            </a:r>
          </a:p>
        </p:txBody>
      </p:sp>
      <p:pic>
        <p:nvPicPr>
          <p:cNvPr id="7" name="Picture 6" descr="WHO_2016 HWT criter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10" y="2370673"/>
            <a:ext cx="7155294" cy="1997075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A688BCF5-A280-EE43-BD4E-D70458595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533" y="4810905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31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4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53579"/>
            <a:ext cx="8229600" cy="857250"/>
          </a:xfrm>
        </p:spPr>
        <p:txBody>
          <a:bodyPr>
            <a:noAutofit/>
          </a:bodyPr>
          <a:lstStyle/>
          <a:p>
            <a:r>
              <a:rPr lang="en-US" b="1" dirty="0"/>
              <a:t>95</a:t>
            </a:r>
            <a:r>
              <a:rPr lang="en-US" b="1" baseline="30000" dirty="0"/>
              <a:t>th</a:t>
            </a:r>
            <a:r>
              <a:rPr lang="en-US" b="1" dirty="0"/>
              <a:t> percentile Log</a:t>
            </a:r>
            <a:r>
              <a:rPr lang="en-US" b="1" baseline="-25000" dirty="0"/>
              <a:t>10 </a:t>
            </a:r>
            <a:r>
              <a:rPr lang="en-US" b="1" dirty="0"/>
              <a:t>pathogen</a:t>
            </a:r>
            <a:r>
              <a:rPr lang="en-US" b="1" baseline="-25000" dirty="0"/>
              <a:t> </a:t>
            </a:r>
            <a:r>
              <a:rPr lang="en-US" b="1" dirty="0"/>
              <a:t>Reductions Targets (LRT</a:t>
            </a:r>
            <a:r>
              <a:rPr lang="en-US" b="1" baseline="-25000" dirty="0"/>
              <a:t>95</a:t>
            </a:r>
            <a:r>
              <a:rPr lang="en-US" b="1" dirty="0"/>
              <a:t>) for annual 10</a:t>
            </a:r>
            <a:r>
              <a:rPr lang="en-US" b="1" baseline="30000" dirty="0"/>
              <a:t>-4</a:t>
            </a:r>
            <a:r>
              <a:rPr lang="en-US" b="1" dirty="0"/>
              <a:t> infection risk: non-potable 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4147303"/>
              </p:ext>
            </p:extLst>
          </p:nvPr>
        </p:nvGraphicFramePr>
        <p:xfrm>
          <a:off x="457200" y="1123950"/>
          <a:ext cx="8229600" cy="2797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2940"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Source &amp; Scenario</a:t>
                      </a:r>
                      <a:r>
                        <a:rPr lang="en-CA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68369" marR="68369" marT="34290" marB="3429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i="1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Norovirus</a:t>
                      </a:r>
                      <a:r>
                        <a:rPr lang="en-US" sz="2000" i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) </a:t>
                      </a:r>
                      <a:endParaRPr lang="en-CA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277" marR="51277" marT="0" marB="0"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i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Cryptosporidium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oocysts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en-CA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277" marR="51277" marT="0" marB="0"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i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Campylobacter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(CFU)</a:t>
                      </a:r>
                      <a:endParaRPr lang="en-CA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277" marR="51277" marT="0" marB="0" anchor="ctr"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571">
                <a:tc>
                  <a:txBody>
                    <a:bodyPr/>
                    <a:lstStyle/>
                    <a:p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Calibri"/>
                        </a:rPr>
                        <a:t>Sewage</a:t>
                      </a:r>
                      <a:endParaRPr lang="en-US" sz="2000" dirty="0">
                        <a:latin typeface="+mn-lt"/>
                        <a:cs typeface="Calibri"/>
                      </a:endParaRPr>
                    </a:p>
                  </a:txBody>
                  <a:tcPr marL="68369" marR="68369" marT="34290" marB="34290"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68369" marR="68369" marT="34290" marB="34290"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68369" marR="68369" marT="34290" marB="34290"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68369" marR="68369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6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Municipal</a:t>
                      </a:r>
                      <a:endParaRPr lang="en-CA" sz="2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1277" marR="512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8.0</a:t>
                      </a:r>
                      <a:endParaRPr lang="en-CA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277" marR="512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7.0</a:t>
                      </a:r>
                      <a:endParaRPr lang="en-CA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277" marR="512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6.0</a:t>
                      </a:r>
                      <a:endParaRPr lang="en-CA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277" marR="51277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6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Home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use</a:t>
                      </a:r>
                      <a:r>
                        <a:rPr lang="en-US" sz="2000" baseline="30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a</a:t>
                      </a:r>
                      <a:endParaRPr lang="en-CA" sz="2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1277" marR="512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8.5</a:t>
                      </a:r>
                      <a:endParaRPr lang="en-CA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277" marR="512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7.0</a:t>
                      </a:r>
                      <a:endParaRPr lang="en-CA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277" marR="512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6.0</a:t>
                      </a:r>
                      <a:endParaRPr lang="en-CA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277" marR="51277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373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2000" b="1" i="1" dirty="0">
                          <a:effectLst/>
                          <a:latin typeface="+mn-lt"/>
                          <a:ea typeface="Times New Roman"/>
                          <a:cs typeface="Calibri"/>
                        </a:rPr>
                        <a:t>Greywater for 1000 people (5 people)</a:t>
                      </a:r>
                    </a:p>
                  </a:txBody>
                  <a:tcPr marL="51277" marR="5127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CA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CA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CA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277" marR="51277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6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Municipal</a:t>
                      </a:r>
                      <a:endParaRPr lang="en-CA" sz="20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1277" marR="512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5.5 (4.9)</a:t>
                      </a:r>
                      <a:endParaRPr lang="en-CA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277" marR="512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4.5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(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~0</a:t>
                      </a:r>
                      <a:r>
                        <a:rPr lang="en-US" sz="2000" kern="1200" baseline="300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b</a:t>
                      </a:r>
                      <a:r>
                        <a:rPr lang="en-CA" sz="2000" dirty="0"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)</a:t>
                      </a:r>
                      <a:endParaRPr lang="en-CA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277" marR="512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3.5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(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~0</a:t>
                      </a:r>
                      <a:r>
                        <a:rPr lang="en-US" sz="2000" kern="1200" baseline="300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b</a:t>
                      </a:r>
                      <a:r>
                        <a:rPr lang="en-CA" sz="2000" dirty="0"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)</a:t>
                      </a:r>
                      <a:endParaRPr lang="en-CA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277" marR="51277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Home use</a:t>
                      </a:r>
                      <a:endParaRPr lang="en-CA" sz="2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277" marR="512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6.0 (5.0)</a:t>
                      </a:r>
                      <a:endParaRPr lang="en-CA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277" marR="512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4.5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(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~0</a:t>
                      </a:r>
                      <a:r>
                        <a:rPr lang="en-US" sz="2000" kern="1200" baseline="300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b</a:t>
                      </a:r>
                      <a:r>
                        <a:rPr lang="en-CA" sz="2000" dirty="0"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)</a:t>
                      </a:r>
                      <a:endParaRPr lang="en-CA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277" marR="512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3.5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(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~0</a:t>
                      </a:r>
                      <a:r>
                        <a:rPr lang="en-US" sz="2000" kern="1200" baseline="300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b</a:t>
                      </a:r>
                      <a:r>
                        <a:rPr lang="en-CA" sz="2000" dirty="0"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)</a:t>
                      </a:r>
                      <a:endParaRPr lang="en-CA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277" marR="51277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31799" y="3816100"/>
            <a:ext cx="83312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aseline="30000" dirty="0"/>
              <a:t>a</a:t>
            </a:r>
            <a:r>
              <a:rPr lang="en-US" sz="1500" dirty="0"/>
              <a:t> Assumes 10% of population is exposed to a cross-connection event lasting one day each year</a:t>
            </a:r>
            <a:endParaRPr lang="en-CA" sz="1500" dirty="0"/>
          </a:p>
          <a:p>
            <a:r>
              <a:rPr lang="en-US" sz="1500" baseline="30000" dirty="0"/>
              <a:t>b</a:t>
            </a:r>
            <a:r>
              <a:rPr lang="en-US" sz="1500" dirty="0"/>
              <a:t> The 99</a:t>
            </a:r>
            <a:r>
              <a:rPr lang="en-US" sz="1500" baseline="30000" dirty="0"/>
              <a:t>th</a:t>
            </a:r>
            <a:r>
              <a:rPr lang="en-US" sz="1500" dirty="0"/>
              <a:t> percentile log</a:t>
            </a:r>
            <a:r>
              <a:rPr lang="en-US" sz="1500" baseline="-25000" dirty="0"/>
              <a:t>10 </a:t>
            </a:r>
            <a:r>
              <a:rPr lang="en-US" sz="1500" dirty="0"/>
              <a:t>reduction is greater than zero and approximately equal to the 1000 population 	95</a:t>
            </a:r>
            <a:r>
              <a:rPr lang="en-US" sz="1500" baseline="30000" dirty="0"/>
              <a:t>th</a:t>
            </a:r>
            <a:r>
              <a:rPr lang="en-US" sz="1500" dirty="0"/>
              <a:t> percentile target log</a:t>
            </a:r>
            <a:r>
              <a:rPr lang="en-US" sz="1500" baseline="-25000" dirty="0"/>
              <a:t>10</a:t>
            </a:r>
            <a:r>
              <a:rPr lang="en-US" sz="1500" dirty="0"/>
              <a:t> reductions; </a:t>
            </a:r>
            <a:r>
              <a:rPr lang="en-US" sz="1500" b="1" dirty="0"/>
              <a:t>Saprozoic pathogens managed by chlorine residual</a:t>
            </a:r>
            <a:endParaRPr lang="en-CA" sz="1500" b="1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368550" y="4541877"/>
            <a:ext cx="5461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500" dirty="0" err="1">
                <a:solidFill>
                  <a:schemeClr val="bg1"/>
                </a:solidFill>
              </a:rPr>
              <a:t>Jahne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i="1" dirty="0">
                <a:solidFill>
                  <a:schemeClr val="bg1"/>
                </a:solidFill>
              </a:rPr>
              <a:t>et al. </a:t>
            </a:r>
            <a: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  <a:t>(2017) </a:t>
            </a:r>
            <a:r>
              <a:rPr lang="en-US" sz="1500" i="1" dirty="0">
                <a:solidFill>
                  <a:schemeClr val="bg1"/>
                </a:solidFill>
              </a:rPr>
              <a:t>Microbial Risk Analysis 5</a:t>
            </a:r>
            <a:r>
              <a:rPr lang="en-US" sz="1500" dirty="0">
                <a:solidFill>
                  <a:schemeClr val="bg1"/>
                </a:solidFill>
              </a:rPr>
              <a:t>: 44-52</a:t>
            </a:r>
            <a:endParaRPr lang="en-US" sz="1500" i="1" dirty="0">
              <a:solidFill>
                <a:schemeClr val="bg1"/>
              </a:solidFill>
            </a:endParaRPr>
          </a:p>
          <a:p>
            <a:r>
              <a:rPr lang="en-US" sz="1500" dirty="0">
                <a:solidFill>
                  <a:schemeClr val="bg1"/>
                </a:solidFill>
              </a:rPr>
              <a:t>Schoen </a:t>
            </a:r>
            <a:r>
              <a:rPr lang="en-US" sz="1500" i="1" dirty="0">
                <a:solidFill>
                  <a:schemeClr val="bg1"/>
                </a:solidFill>
              </a:rPr>
              <a:t>et al.</a:t>
            </a:r>
            <a:r>
              <a:rPr lang="en-US" sz="1500" dirty="0">
                <a:solidFill>
                  <a:schemeClr val="bg1"/>
                </a:solidFill>
              </a:rPr>
              <a:t> (2017) </a:t>
            </a:r>
            <a:r>
              <a:rPr lang="en-US" sz="1500" i="1" dirty="0">
                <a:solidFill>
                  <a:schemeClr val="bg1"/>
                </a:solidFill>
              </a:rPr>
              <a:t>Microbial Risk Analysis 5</a:t>
            </a:r>
            <a:r>
              <a:rPr lang="en-US" sz="1500" dirty="0">
                <a:solidFill>
                  <a:schemeClr val="bg1"/>
                </a:solidFill>
              </a:rPr>
              <a:t>: 32-43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7BD841-45C0-0845-AD47-5A7E7A200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1439" y="4808127"/>
            <a:ext cx="4953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32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8837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251" y="132775"/>
            <a:ext cx="7121525" cy="995636"/>
          </a:xfrm>
        </p:spPr>
        <p:txBody>
          <a:bodyPr/>
          <a:lstStyle/>
          <a:p>
            <a:r>
              <a:rPr lang="en-US" b="1" dirty="0"/>
              <a:t>Managing pathogens </a:t>
            </a:r>
            <a:r>
              <a:rPr lang="en-US" dirty="0"/>
              <a:t>also needs</a:t>
            </a:r>
            <a:r>
              <a:rPr lang="en-US" b="1" dirty="0"/>
              <a:t> a one-health approach, 2 examples: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681" y="1240669"/>
            <a:ext cx="7898428" cy="1801730"/>
          </a:xfrm>
        </p:spPr>
        <p:txBody>
          <a:bodyPr/>
          <a:lstStyle/>
          <a:p>
            <a:pPr marL="257144" lvl="1" indent="-257144">
              <a:lnSpc>
                <a:spcPct val="110000"/>
              </a:lnSpc>
              <a:buFont typeface="Arial" charset="0"/>
              <a:buChar char="•"/>
            </a:pPr>
            <a:r>
              <a:rPr lang="en-US" sz="1800" dirty="0"/>
              <a:t>Containment of sewage/stormwater runoff to native animals: for </a:t>
            </a:r>
            <a:r>
              <a:rPr lang="en-US" sz="1800" i="1" dirty="0"/>
              <a:t>Toxoplasma gondii</a:t>
            </a:r>
            <a:r>
              <a:rPr lang="en-US" sz="1800" dirty="0"/>
              <a:t>, </a:t>
            </a:r>
            <a:r>
              <a:rPr lang="en-US" sz="1800" i="1" dirty="0"/>
              <a:t>Giardia, Echinococcus, etc.  </a:t>
            </a:r>
            <a:r>
              <a:rPr lang="en-US" sz="1800" dirty="0"/>
              <a:t>yet</a:t>
            </a:r>
          </a:p>
          <a:p>
            <a:pPr lvl="1">
              <a:lnSpc>
                <a:spcPct val="110000"/>
              </a:lnSpc>
            </a:pPr>
            <a:r>
              <a:rPr lang="en-US" sz="1700" b="1" dirty="0"/>
              <a:t>Antimicrobial resistance (AMR) genes/bacteria &amp; CEC not necessarily adequately controlled by sewage treatment and disinfection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Antimicrobial treatment for </a:t>
            </a:r>
            <a:r>
              <a:rPr lang="en-US" sz="1800" i="1" dirty="0"/>
              <a:t>Helicobacter pylori</a:t>
            </a:r>
            <a:r>
              <a:rPr lang="en-US" sz="1800" dirty="0"/>
              <a:t> infection: 58% people positive to below 9% by treatment (</a:t>
            </a:r>
            <a:r>
              <a:rPr lang="en-US" sz="1800" dirty="0" err="1"/>
              <a:t>Aklavik</a:t>
            </a:r>
            <a:r>
              <a:rPr lang="en-US" sz="1800" dirty="0"/>
              <a:t> NWT study)</a:t>
            </a:r>
            <a:r>
              <a:rPr lang="en-US" sz="1800" baseline="30000" dirty="0"/>
              <a:t> 1 </a:t>
            </a:r>
            <a:r>
              <a:rPr lang="en-US" sz="1800" dirty="0"/>
              <a:t>however</a:t>
            </a:r>
            <a:r>
              <a:rPr lang="is-IS" sz="1800" dirty="0"/>
              <a:t>..</a:t>
            </a:r>
            <a:endParaRPr lang="en-US" sz="1800" dirty="0"/>
          </a:p>
          <a:p>
            <a:pPr lvl="1">
              <a:lnSpc>
                <a:spcPct val="110000"/>
              </a:lnSpc>
            </a:pPr>
            <a:endParaRPr lang="en-US" sz="17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763317" y="4532239"/>
            <a:ext cx="4613275" cy="55399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1500" baseline="30000" dirty="0">
                <a:solidFill>
                  <a:srgbClr val="FFFFFF"/>
                </a:solidFill>
              </a:rPr>
              <a:t>1</a:t>
            </a:r>
            <a:r>
              <a:rPr lang="en-US" sz="1500" dirty="0">
                <a:solidFill>
                  <a:srgbClr val="FFFFFF"/>
                </a:solidFill>
              </a:rPr>
              <a:t>Carraher </a:t>
            </a:r>
            <a:r>
              <a:rPr lang="en-US" sz="1500" i="1" dirty="0">
                <a:solidFill>
                  <a:srgbClr val="FFFFFF"/>
                </a:solidFill>
              </a:rPr>
              <a:t>et al.</a:t>
            </a:r>
            <a:r>
              <a:rPr lang="en-US" sz="1500" dirty="0">
                <a:solidFill>
                  <a:srgbClr val="FFFFFF"/>
                </a:solidFill>
              </a:rPr>
              <a:t> (2013) </a:t>
            </a:r>
            <a:r>
              <a:rPr lang="en-US" sz="1500" i="1" dirty="0" err="1">
                <a:solidFill>
                  <a:srgbClr val="FFFFFF"/>
                </a:solidFill>
              </a:rPr>
              <a:t>Int</a:t>
            </a:r>
            <a:r>
              <a:rPr lang="en-US" sz="1500" i="1" dirty="0">
                <a:solidFill>
                  <a:srgbClr val="FFFFFF"/>
                </a:solidFill>
              </a:rPr>
              <a:t> J Circumpolar Health 72</a:t>
            </a:r>
            <a:r>
              <a:rPr lang="en-US" sz="1500" dirty="0">
                <a:solidFill>
                  <a:srgbClr val="FFFFFF"/>
                </a:solidFill>
              </a:rPr>
              <a:t>:21594 </a:t>
            </a:r>
          </a:p>
          <a:p>
            <a:r>
              <a:rPr lang="en-US" sz="1500" dirty="0">
                <a:solidFill>
                  <a:srgbClr val="FFFFFF"/>
                </a:solidFill>
              </a:rPr>
              <a:t>  Cheung </a:t>
            </a:r>
            <a:r>
              <a:rPr lang="en-US" sz="1500" i="1" dirty="0">
                <a:solidFill>
                  <a:srgbClr val="FFFFFF"/>
                </a:solidFill>
              </a:rPr>
              <a:t>et al.</a:t>
            </a:r>
            <a:r>
              <a:rPr lang="en-US" sz="1500" dirty="0">
                <a:solidFill>
                  <a:srgbClr val="FFFFFF"/>
                </a:solidFill>
              </a:rPr>
              <a:t> (2014) BMJ Open 4:e003689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2182" y="3315172"/>
            <a:ext cx="7199318" cy="969494"/>
          </a:xfrm>
          <a:prstGeom prst="rect">
            <a:avLst/>
          </a:prstGeom>
          <a:solidFill>
            <a:srgbClr val="005200"/>
          </a:solidFill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1900" dirty="0">
                <a:solidFill>
                  <a:schemeClr val="bg1"/>
                </a:solidFill>
              </a:rPr>
              <a:t> One Health approach include interactions between and among humans, animals, plants, parasites, microbes, and chemical contaminants in terrestrial, aquatic, &amp; marine ecosystems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2E7ABB-7282-F545-A9CD-AF78BA12F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1439" y="4808127"/>
            <a:ext cx="4953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33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335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O AMR 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833" y="1163842"/>
            <a:ext cx="2637521" cy="2604638"/>
          </a:xfrm>
          <a:prstGeom prst="rect">
            <a:avLst/>
          </a:prstGeom>
        </p:spPr>
      </p:pic>
      <p:pic>
        <p:nvPicPr>
          <p:cNvPr id="6" name="Picture 5" descr="WHO 2014 drug void 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1" y="3000991"/>
            <a:ext cx="6621353" cy="765949"/>
          </a:xfrm>
          <a:prstGeom prst="rect">
            <a:avLst/>
          </a:prstGeom>
        </p:spPr>
      </p:pic>
      <p:pic>
        <p:nvPicPr>
          <p:cNvPr id="7" name="Picture 6" descr="WHO 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81" y="1269394"/>
            <a:ext cx="905717" cy="3141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6144" y="3731687"/>
            <a:ext cx="5134274" cy="315471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*Hoffman 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al.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(2015) Bull WHO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(2), 66 </a:t>
            </a: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4507900" y="4251118"/>
            <a:ext cx="342900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100">
                <a:solidFill>
                  <a:srgbClr val="FFFFFF"/>
                </a:solidFill>
              </a:rPr>
              <a:pPr>
                <a:defRPr/>
              </a:pPr>
              <a:t>34</a:t>
            </a:fld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6618" y="3960699"/>
            <a:ext cx="5467351" cy="242374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**CDC: http://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www.cdc.gov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drugresistance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/pdf/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arthreats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nb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2013-508.pdf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5752" y="4140525"/>
            <a:ext cx="6291915" cy="588623"/>
          </a:xfrm>
          <a:prstGeom prst="rect">
            <a:avLst/>
          </a:prstGeom>
          <a:noFill/>
        </p:spPr>
        <p:txBody>
          <a:bodyPr wrap="none" lIns="68574" tIns="34289" rIns="68574" bIns="34289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***Ashbolt 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al.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(2013)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Env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Health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Perspect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121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(9), 993-1001</a:t>
            </a:r>
          </a:p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O'Neill (2016) 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Review on Antimicrobial Resistance,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Welcome Trust and HM Government: London, England</a:t>
            </a:r>
          </a:p>
          <a:p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431" y="-188910"/>
            <a:ext cx="3908783" cy="49180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74482" y="4068374"/>
            <a:ext cx="1452774" cy="242374"/>
          </a:xfrm>
          <a:prstGeom prst="rect">
            <a:avLst/>
          </a:prstGeom>
          <a:solidFill>
            <a:schemeClr val="bg1"/>
          </a:solidFill>
        </p:spPr>
        <p:txBody>
          <a:bodyPr wrap="square" lIns="68574" tIns="34289" rIns="68574" bIns="34289" rtlCol="0">
            <a:spAutoFit/>
          </a:bodyPr>
          <a:lstStyle/>
          <a:p>
            <a:pPr algn="r"/>
            <a:r>
              <a:rPr lang="en-US" sz="1100"/>
              <a:t>     O’Neill </a:t>
            </a:r>
            <a:r>
              <a:rPr lang="en-US" sz="1100" dirty="0"/>
              <a:t>(2016)                 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871" y="861418"/>
            <a:ext cx="4905104" cy="2108083"/>
          </a:xfrm>
        </p:spPr>
        <p:txBody>
          <a:bodyPr>
            <a:noAutofit/>
          </a:bodyPr>
          <a:lstStyle/>
          <a:p>
            <a:r>
              <a:rPr lang="en-US" sz="1800" dirty="0"/>
              <a:t>3</a:t>
            </a:r>
            <a:r>
              <a:rPr lang="en-US" sz="1800" baseline="30000" dirty="0"/>
              <a:t>rd</a:t>
            </a:r>
            <a:r>
              <a:rPr lang="en-US" sz="1800" dirty="0"/>
              <a:t> gen cephalosporin-resistant </a:t>
            </a:r>
            <a:r>
              <a:rPr lang="en-US" sz="1800" i="1" dirty="0"/>
              <a:t>E. coli  &amp; </a:t>
            </a:r>
            <a:r>
              <a:rPr lang="en-US" sz="1800" dirty="0"/>
              <a:t>MRSA estimated deaths 3.3 per 100,000 in EU in 2015*</a:t>
            </a:r>
          </a:p>
          <a:p>
            <a:r>
              <a:rPr lang="en-US" sz="1800" dirty="0"/>
              <a:t>Globally 700,000 AMR-deaths, some 10 million by 2050*</a:t>
            </a:r>
          </a:p>
          <a:p>
            <a:r>
              <a:rPr lang="en-US" sz="1800" dirty="0"/>
              <a:t>23,000 AMR-deaths/y in U.S.**</a:t>
            </a:r>
          </a:p>
          <a:p>
            <a:pPr>
              <a:lnSpc>
                <a:spcPct val="90000"/>
              </a:lnSpc>
            </a:pPr>
            <a:r>
              <a:rPr lang="en-US" sz="1800" b="1" dirty="0"/>
              <a:t>Unclear fraction due to water***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9442"/>
            <a:ext cx="9140214" cy="830891"/>
          </a:xfrm>
        </p:spPr>
        <p:txBody>
          <a:bodyPr>
            <a:noAutofit/>
          </a:bodyPr>
          <a:lstStyle/>
          <a:p>
            <a:r>
              <a:rPr lang="en-US" sz="2800" b="1" dirty="0"/>
              <a:t>WHO’s 4</a:t>
            </a:r>
            <a:r>
              <a:rPr lang="en-US" sz="2800" b="1" baseline="30000" dirty="0"/>
              <a:t>th</a:t>
            </a:r>
            <a:r>
              <a:rPr lang="en-US" sz="2800" b="1" dirty="0"/>
              <a:t> top issue: Antimicrobial Resistance (AMR)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E434255-C021-1442-AACF-4CAE3C678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533" y="4810905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34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3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268" y="176095"/>
            <a:ext cx="8582432" cy="842666"/>
          </a:xfrm>
        </p:spPr>
        <p:txBody>
          <a:bodyPr>
            <a:noAutofit/>
          </a:bodyPr>
          <a:lstStyle/>
          <a:p>
            <a:r>
              <a:rPr lang="en-US" b="1" dirty="0"/>
              <a:t>WHO Global priority list of antibiotic-resistant bacteria</a:t>
            </a:r>
            <a:r>
              <a:rPr lang="en-US" b="1" baseline="30000" dirty="0"/>
              <a:t>1</a:t>
            </a:r>
            <a:r>
              <a:rPr lang="en-US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267" y="1271587"/>
            <a:ext cx="8484203" cy="278541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Priority #1 – Critical</a:t>
            </a:r>
          </a:p>
          <a:p>
            <a:pPr lvl="1"/>
            <a:r>
              <a:rPr lang="en-US" b="1" i="1" dirty="0">
                <a:solidFill>
                  <a:srgbClr val="7030A0"/>
                </a:solidFill>
                <a:latin typeface="Arial" charset="0"/>
              </a:rPr>
              <a:t>Acinetobacter baumannii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carbapenem</a:t>
            </a:r>
            <a:r>
              <a:rPr lang="en-US" dirty="0">
                <a:latin typeface="Arial" charset="0"/>
              </a:rPr>
              <a:t>-resistant </a:t>
            </a:r>
          </a:p>
          <a:p>
            <a:pPr lvl="1"/>
            <a:r>
              <a:rPr lang="en-US" b="1" i="1" dirty="0">
                <a:solidFill>
                  <a:srgbClr val="7030A0"/>
                </a:solidFill>
                <a:latin typeface="Arial" charset="0"/>
              </a:rPr>
              <a:t>Pseudomonas aeruginosa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carbapenem</a:t>
            </a:r>
            <a:r>
              <a:rPr lang="en-US" dirty="0">
                <a:latin typeface="Arial" charset="0"/>
              </a:rPr>
              <a:t>-resistant (res)</a:t>
            </a:r>
          </a:p>
          <a:p>
            <a:pPr lvl="1"/>
            <a:r>
              <a:rPr lang="en-US" b="1" i="1" dirty="0" err="1">
                <a:solidFill>
                  <a:srgbClr val="7030A0"/>
                </a:solidFill>
                <a:latin typeface="Arial" charset="0"/>
              </a:rPr>
              <a:t>Enterobacteriaceae</a:t>
            </a:r>
            <a:r>
              <a:rPr lang="en-US" b="1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carbapenem</a:t>
            </a:r>
            <a:r>
              <a:rPr lang="en-US" dirty="0">
                <a:latin typeface="Arial" charset="0"/>
              </a:rPr>
              <a:t>-res, 3</a:t>
            </a:r>
            <a:r>
              <a:rPr lang="en-US" baseline="30000" dirty="0">
                <a:latin typeface="Arial" charset="0"/>
              </a:rPr>
              <a:t>rd</a:t>
            </a:r>
            <a:r>
              <a:rPr lang="en-US" dirty="0">
                <a:latin typeface="Arial" charset="0"/>
              </a:rPr>
              <a:t> gen cephalosporin-resistant</a:t>
            </a:r>
          </a:p>
          <a:p>
            <a:r>
              <a:rPr lang="en-US" dirty="0"/>
              <a:t>Priority #2 – High</a:t>
            </a:r>
          </a:p>
          <a:p>
            <a:pPr lvl="1"/>
            <a:r>
              <a:rPr lang="en-US" b="1" i="1" dirty="0">
                <a:latin typeface="Arial" charset="0"/>
              </a:rPr>
              <a:t>Enterococcus </a:t>
            </a:r>
            <a:r>
              <a:rPr lang="en-US" b="1" i="1" dirty="0" err="1">
                <a:latin typeface="Arial" charset="0"/>
              </a:rPr>
              <a:t>faecium</a:t>
            </a:r>
            <a:r>
              <a:rPr lang="en-US" dirty="0">
                <a:latin typeface="Arial" charset="0"/>
              </a:rPr>
              <a:t>, vancomycin-resistant </a:t>
            </a:r>
          </a:p>
          <a:p>
            <a:pPr lvl="1"/>
            <a:r>
              <a:rPr lang="en-US" b="1" i="1" dirty="0">
                <a:latin typeface="Arial" charset="0"/>
              </a:rPr>
              <a:t>Staphylococcus aureus</a:t>
            </a:r>
            <a:r>
              <a:rPr lang="en-US" dirty="0">
                <a:latin typeface="Arial" charset="0"/>
              </a:rPr>
              <a:t>, methicillin-resistant, vancomycin intermediate and resistant </a:t>
            </a:r>
          </a:p>
          <a:p>
            <a:pPr lvl="1"/>
            <a:r>
              <a:rPr lang="en-US" b="1" i="1" dirty="0">
                <a:solidFill>
                  <a:srgbClr val="7030A0"/>
                </a:solidFill>
                <a:latin typeface="Arial" charset="0"/>
              </a:rPr>
              <a:t>Helicobacter pylori</a:t>
            </a:r>
            <a:r>
              <a:rPr lang="en-US" dirty="0">
                <a:latin typeface="Arial" charset="0"/>
              </a:rPr>
              <a:t>, clarithromycin-resistant </a:t>
            </a:r>
          </a:p>
          <a:p>
            <a:pPr lvl="1"/>
            <a:r>
              <a:rPr lang="en-US" b="1" i="1" dirty="0">
                <a:latin typeface="Arial" charset="0"/>
              </a:rPr>
              <a:t>Campylobacter</a:t>
            </a:r>
            <a:r>
              <a:rPr lang="en-US" b="1" dirty="0">
                <a:latin typeface="Arial" charset="0"/>
              </a:rPr>
              <a:t>, </a:t>
            </a:r>
            <a:r>
              <a:rPr lang="en-US" dirty="0">
                <a:latin typeface="Arial" charset="0"/>
              </a:rPr>
              <a:t>fluoroquinolone-resistant </a:t>
            </a:r>
          </a:p>
          <a:p>
            <a:pPr lvl="1"/>
            <a:r>
              <a:rPr lang="en-US" b="1" i="1" dirty="0">
                <a:latin typeface="Arial" charset="0"/>
              </a:rPr>
              <a:t>Salmonella</a:t>
            </a:r>
            <a:r>
              <a:rPr lang="en-US" dirty="0">
                <a:latin typeface="Arial" charset="0"/>
              </a:rPr>
              <a:t>, fluoroquinolone-resistant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40118" y="3881441"/>
            <a:ext cx="7991351" cy="6232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baseline="30000" dirty="0"/>
              <a:t>1</a:t>
            </a:r>
            <a:r>
              <a:rPr lang="en-US" dirty="0"/>
              <a:t>WHO (2017). </a:t>
            </a:r>
            <a:r>
              <a:rPr lang="en-US" i="1" dirty="0"/>
              <a:t>Global priority list of antibiotic-resistant bacteria to guide research, discovery, and development of new antibiotics</a:t>
            </a:r>
            <a:r>
              <a:rPr lang="en-US" dirty="0"/>
              <a:t>; World Health Organization: Geneva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61647" y="1191579"/>
            <a:ext cx="4300023" cy="300083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1500" dirty="0">
                <a:solidFill>
                  <a:srgbClr val="7030A0"/>
                </a:solidFill>
              </a:rPr>
              <a:t>Purple highlighted are (facultative</a:t>
            </a:r>
            <a:r>
              <a:rPr lang="en-US" sz="1500">
                <a:solidFill>
                  <a:srgbClr val="7030A0"/>
                </a:solidFill>
              </a:rPr>
              <a:t>) saprozoic bacteria</a:t>
            </a:r>
          </a:p>
        </p:txBody>
      </p:sp>
      <p:sp>
        <p:nvSpPr>
          <p:cNvPr id="4" name="Oval 3"/>
          <p:cNvSpPr/>
          <p:nvPr/>
        </p:nvSpPr>
        <p:spPr>
          <a:xfrm>
            <a:off x="447267" y="3238500"/>
            <a:ext cx="5146709" cy="311749"/>
          </a:xfrm>
          <a:prstGeom prst="ellipse">
            <a:avLst/>
          </a:prstGeom>
          <a:noFill/>
          <a:ln w="28575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92E985B-93A3-944E-8C83-21FD14E26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533" y="4810905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35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4357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5" y="205978"/>
            <a:ext cx="6085417" cy="994178"/>
          </a:xfrm>
        </p:spPr>
        <p:txBody>
          <a:bodyPr/>
          <a:lstStyle/>
          <a:p>
            <a:pPr algn="l"/>
            <a:r>
              <a:rPr lang="en-US" sz="3000" i="1" dirty="0"/>
              <a:t>Helicobacter pylori</a:t>
            </a:r>
            <a:r>
              <a:rPr lang="en-US" sz="3000" dirty="0"/>
              <a:t>, ulcer &amp; cancer bug, is it waterborne?</a:t>
            </a:r>
            <a:endParaRPr lang="en-US" sz="3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737" y="1253077"/>
            <a:ext cx="7058026" cy="3192578"/>
          </a:xfrm>
        </p:spPr>
        <p:txBody>
          <a:bodyPr/>
          <a:lstStyle/>
          <a:p>
            <a:r>
              <a:rPr lang="en-US" dirty="0"/>
              <a:t>CDC estimate 2/3 of all humans </a:t>
            </a:r>
            <a:r>
              <a:rPr lang="en-US" b="1" dirty="0"/>
              <a:t>harbor</a:t>
            </a:r>
            <a:r>
              <a:rPr lang="en-US" dirty="0"/>
              <a:t> </a:t>
            </a:r>
            <a:r>
              <a:rPr lang="en-US" i="1" dirty="0"/>
              <a:t>H. pylori</a:t>
            </a:r>
          </a:p>
          <a:p>
            <a:pPr lvl="1"/>
            <a:r>
              <a:rPr lang="en-US" i="1" dirty="0"/>
              <a:t>&lt; </a:t>
            </a:r>
            <a:r>
              <a:rPr lang="en-US" dirty="0"/>
              <a:t>20% in developed regions, e.g. generally in USA</a:t>
            </a:r>
          </a:p>
          <a:p>
            <a:pPr lvl="1"/>
            <a:r>
              <a:rPr lang="en-US" b="1" dirty="0"/>
              <a:t>50-80% in Indigenous Peoples of Arctic regions</a:t>
            </a:r>
          </a:p>
          <a:p>
            <a:r>
              <a:rPr lang="en-US" u="sng" dirty="0"/>
              <a:t>Most infections do not cause illness</a:t>
            </a:r>
            <a:r>
              <a:rPr lang="en-US" dirty="0"/>
              <a:t>, but</a:t>
            </a:r>
          </a:p>
          <a:p>
            <a:pPr lvl="1"/>
            <a:r>
              <a:rPr lang="en-US" dirty="0"/>
              <a:t>Major risk factor for peptic ulcer disease</a:t>
            </a:r>
          </a:p>
          <a:p>
            <a:pPr lvl="1"/>
            <a:r>
              <a:rPr lang="en-US" dirty="0"/>
              <a:t>1994 </a:t>
            </a:r>
            <a:r>
              <a:rPr lang="en-US" i="1" dirty="0"/>
              <a:t>H. pylori</a:t>
            </a:r>
            <a:r>
              <a:rPr lang="en-US" dirty="0"/>
              <a:t> classified as a </a:t>
            </a:r>
            <a:r>
              <a:rPr lang="en-US" b="1" dirty="0"/>
              <a:t>carcinogen</a:t>
            </a:r>
            <a:r>
              <a:rPr lang="en-US" dirty="0"/>
              <a:t> (mucosa-associated lymphoid tissue [MALT] lymphoma)</a:t>
            </a:r>
          </a:p>
          <a:p>
            <a:pPr lvl="1"/>
            <a:r>
              <a:rPr lang="en-US" dirty="0"/>
              <a:t>But also reduces risk of esophageal adenocarcinoma</a:t>
            </a:r>
          </a:p>
        </p:txBody>
      </p:sp>
      <p:pic>
        <p:nvPicPr>
          <p:cNvPr id="4" name="Picture 3" descr="H pylori shutterstock_2342625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34" y="184813"/>
            <a:ext cx="1502834" cy="1127126"/>
          </a:xfrm>
          <a:prstGeom prst="rect">
            <a:avLst/>
          </a:prstGeom>
        </p:spPr>
      </p:pic>
      <p:sp>
        <p:nvSpPr>
          <p:cNvPr id="5" name="Slide Number Placeholder 2"/>
          <p:cNvSpPr txBox="1">
            <a:spLocks/>
          </p:cNvSpPr>
          <p:nvPr/>
        </p:nvSpPr>
        <p:spPr>
          <a:xfrm>
            <a:off x="857250" y="4863953"/>
            <a:ext cx="495300" cy="171450"/>
          </a:xfrm>
          <a:prstGeom prst="rect">
            <a:avLst/>
          </a:prstGeom>
        </p:spPr>
        <p:txBody>
          <a:bodyPr lIns="91430" tIns="45715" rIns="91430" bIns="45715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3CAAA28-FFE2-9043-A913-7FA38C8FC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533" y="4810905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36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806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H pylori Aziz_2015 fig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6" b="31556"/>
          <a:stretch>
            <a:fillRect/>
          </a:stretch>
        </p:blipFill>
        <p:spPr>
          <a:xfrm>
            <a:off x="4525165" y="110074"/>
            <a:ext cx="6116108" cy="292021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062" y="428228"/>
            <a:ext cx="4729692" cy="857250"/>
          </a:xfrm>
        </p:spPr>
        <p:txBody>
          <a:bodyPr/>
          <a:lstStyle/>
          <a:p>
            <a:r>
              <a:rPr lang="en-US" dirty="0"/>
              <a:t>Waterborne </a:t>
            </a:r>
            <a:r>
              <a:rPr lang="en-US" i="1" dirty="0"/>
              <a:t>H. pylori?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48759" y="1312350"/>
            <a:ext cx="7532170" cy="3080401"/>
          </a:xfrm>
          <a:prstGeom prst="rect">
            <a:avLst/>
          </a:prstGeom>
        </p:spPr>
        <p:txBody>
          <a:bodyPr lIns="91430" tIns="45715" rIns="91430" bIns="45715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Contaminated water may provide a reservoir</a:t>
            </a:r>
          </a:p>
          <a:p>
            <a:r>
              <a:rPr lang="en-US" sz="2400" i="1" dirty="0"/>
              <a:t>H. pylori </a:t>
            </a:r>
            <a:r>
              <a:rPr lang="en-US" sz="2400" dirty="0"/>
              <a:t>survives in a viable but 						non-</a:t>
            </a:r>
            <a:r>
              <a:rPr lang="en-US" sz="2400" dirty="0" err="1"/>
              <a:t>culturable</a:t>
            </a:r>
            <a:r>
              <a:rPr lang="en-US" sz="2400" dirty="0"/>
              <a:t> (VBNC) state in water</a:t>
            </a:r>
          </a:p>
          <a:p>
            <a:pPr lvl="1"/>
            <a:r>
              <a:rPr lang="en-US" sz="1600" dirty="0"/>
              <a:t>Traditional culture does not detect presence</a:t>
            </a:r>
          </a:p>
          <a:p>
            <a:r>
              <a:rPr lang="en-US" sz="2400" dirty="0" err="1"/>
              <a:t>Rafik</a:t>
            </a:r>
            <a:r>
              <a:rPr lang="en-US" sz="2400" dirty="0"/>
              <a:t> </a:t>
            </a:r>
            <a:r>
              <a:rPr lang="en-US" sz="2400" dirty="0" err="1"/>
              <a:t>Dey</a:t>
            </a:r>
            <a:r>
              <a:rPr lang="en-US" sz="2400" dirty="0"/>
              <a:t> in my group has demonstrated intracellular growth within free-living amoebae</a:t>
            </a:r>
          </a:p>
          <a:p>
            <a:pPr lvl="1"/>
            <a:r>
              <a:rPr lang="en-US" sz="1600" dirty="0"/>
              <a:t>Hence detect infectious VBNC forms &amp; natural site for  growth within biofilms (of chlorinated drinking water) and location for antibiotic-resistance development and spread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63340" y="4519798"/>
            <a:ext cx="3175999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Aziz (2016) </a:t>
            </a:r>
            <a:r>
              <a:rPr lang="is-IS" i="1" dirty="0">
                <a:solidFill>
                  <a:srgbClr val="FFFFFF"/>
                </a:solidFill>
              </a:rPr>
              <a:t>J Adv Res</a:t>
            </a:r>
            <a:r>
              <a:rPr lang="is-IS" dirty="0">
                <a:solidFill>
                  <a:srgbClr val="FFFFFF"/>
                </a:solidFill>
              </a:rPr>
              <a:t> </a:t>
            </a:r>
            <a:r>
              <a:rPr lang="is-IS" i="1" dirty="0">
                <a:solidFill>
                  <a:srgbClr val="FFFFFF"/>
                </a:solidFill>
              </a:rPr>
              <a:t>6</a:t>
            </a:r>
            <a:r>
              <a:rPr lang="is-IS" dirty="0">
                <a:solidFill>
                  <a:srgbClr val="FFFFFF"/>
                </a:solidFill>
              </a:rPr>
              <a:t>, 539-547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49500" y="193030"/>
            <a:ext cx="1665783" cy="369322"/>
          </a:xfrm>
          <a:prstGeom prst="rect">
            <a:avLst/>
          </a:prstGeom>
          <a:solidFill>
            <a:schemeClr val="bg1"/>
          </a:solidFill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/>
              <a:t>Water reservoir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5188F9C-6920-E348-88D2-5261A5409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533" y="4860600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37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6537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901" y="321474"/>
            <a:ext cx="4522103" cy="857250"/>
          </a:xfrm>
        </p:spPr>
        <p:txBody>
          <a:bodyPr/>
          <a:lstStyle/>
          <a:p>
            <a:r>
              <a:rPr lang="en-US" b="1" dirty="0"/>
              <a:t>Waterborne </a:t>
            </a:r>
            <a:r>
              <a:rPr lang="en-US" b="1" i="1" dirty="0"/>
              <a:t>H. pylori*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218457" y="4538081"/>
            <a:ext cx="3244810" cy="346247"/>
          </a:xfrm>
          <a:prstGeom prst="rect">
            <a:avLst/>
          </a:prstGeom>
          <a:noFill/>
        </p:spPr>
        <p:txBody>
          <a:bodyPr wrap="none" lIns="68576" tIns="34289" rIns="68576" bIns="34289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*Aziz (2016) </a:t>
            </a:r>
            <a:r>
              <a:rPr lang="is-IS" i="1" dirty="0">
                <a:solidFill>
                  <a:srgbClr val="FFFFFF"/>
                </a:solidFill>
              </a:rPr>
              <a:t>J Adv Res</a:t>
            </a:r>
            <a:r>
              <a:rPr lang="is-IS" dirty="0">
                <a:solidFill>
                  <a:srgbClr val="FFFFFF"/>
                </a:solidFill>
              </a:rPr>
              <a:t> </a:t>
            </a:r>
            <a:r>
              <a:rPr lang="is-IS" i="1" dirty="0">
                <a:solidFill>
                  <a:srgbClr val="FFFFFF"/>
                </a:solidFill>
              </a:rPr>
              <a:t>6</a:t>
            </a:r>
            <a:r>
              <a:rPr lang="is-IS" dirty="0">
                <a:solidFill>
                  <a:srgbClr val="FFFFFF"/>
                </a:solidFill>
              </a:rPr>
              <a:t>, 539-547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 descr="G:\pH indicator\Ph g27 good 48h 100x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17985" y="2538748"/>
            <a:ext cx="2370269" cy="187375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8759" y="1072662"/>
            <a:ext cx="3423404" cy="1858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20400" y="2938694"/>
            <a:ext cx="6242867" cy="900244"/>
          </a:xfrm>
          <a:prstGeom prst="rect">
            <a:avLst/>
          </a:prstGeom>
        </p:spPr>
        <p:txBody>
          <a:bodyPr wrap="square" lIns="68576" tIns="34289" rIns="68576" bIns="34289">
            <a:spAutoFit/>
          </a:bodyPr>
          <a:lstStyle/>
          <a:p>
            <a:pPr algn="ctr"/>
            <a:r>
              <a:rPr lang="en-GB" b="1" dirty="0"/>
              <a:t>Free-living amoeba, </a:t>
            </a:r>
            <a:r>
              <a:rPr lang="en-GB" b="1" i="1" dirty="0" err="1"/>
              <a:t>Willaertia</a:t>
            </a:r>
            <a:r>
              <a:rPr lang="en-GB" b="1" i="1" dirty="0"/>
              <a:t> magna </a:t>
            </a:r>
            <a:r>
              <a:rPr lang="en-GB" b="1" dirty="0"/>
              <a:t>infected with green fluorescent protein-labelled </a:t>
            </a:r>
            <a:r>
              <a:rPr lang="en-GB" b="1" i="1" dirty="0"/>
              <a:t>H. pylori G27</a:t>
            </a:r>
          </a:p>
          <a:p>
            <a:pPr algn="ctr"/>
            <a:endParaRPr lang="en-GB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20401" y="3506326"/>
            <a:ext cx="6233218" cy="623246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algn="r"/>
            <a:r>
              <a:rPr lang="en-US" b="1"/>
              <a:t>and treated with pHrodo Green</a:t>
            </a:r>
            <a:r>
              <a:rPr lang="en-US" b="1" baseline="30000"/>
              <a:t>TM</a:t>
            </a:r>
            <a:r>
              <a:rPr lang="en-US" b="1"/>
              <a:t> (green at pH 4-5) to show local pH in infected </a:t>
            </a:r>
            <a:r>
              <a:rPr lang="en-US" b="1" i="1"/>
              <a:t>W. magna </a:t>
            </a:r>
            <a:r>
              <a:rPr lang="en-US" b="1"/>
              <a:t>food vacuole where it grows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024282" y="3030291"/>
            <a:ext cx="2088558" cy="5253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Rafi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69" y="901472"/>
            <a:ext cx="2859383" cy="16084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50290" y="4148786"/>
            <a:ext cx="2177511" cy="346247"/>
          </a:xfrm>
          <a:prstGeom prst="rect">
            <a:avLst/>
          </a:prstGeom>
        </p:spPr>
        <p:txBody>
          <a:bodyPr wrap="none" lIns="68576" tIns="34289" rIns="68576" bIns="34289">
            <a:spAutoFit/>
          </a:bodyPr>
          <a:lstStyle/>
          <a:p>
            <a:r>
              <a:rPr lang="fr-FR" b="1" dirty="0"/>
              <a:t>Photos: Dr. </a:t>
            </a:r>
            <a:r>
              <a:rPr lang="fr-FR" b="1" dirty="0" err="1"/>
              <a:t>Rafik</a:t>
            </a:r>
            <a:r>
              <a:rPr lang="fr-FR" b="1" dirty="0"/>
              <a:t> Dey</a:t>
            </a:r>
            <a:endParaRPr lang="en-US" dirty="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92F3F556-7946-B94F-A819-0ACCE1FF6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533" y="4870539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38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0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059" y="163650"/>
            <a:ext cx="7058025" cy="1010291"/>
          </a:xfrm>
        </p:spPr>
        <p:txBody>
          <a:bodyPr/>
          <a:lstStyle/>
          <a:p>
            <a:r>
              <a:rPr lang="en-US" dirty="0"/>
              <a:t>However,</a:t>
            </a:r>
            <a:r>
              <a:rPr lang="en-US" b="1" dirty="0"/>
              <a:t> not necessarily good to treat all </a:t>
            </a:r>
            <a:r>
              <a:rPr lang="en-US" i="1" dirty="0"/>
              <a:t>Helicobacter </a:t>
            </a:r>
            <a:r>
              <a:rPr lang="en-US" b="1" i="1" dirty="0"/>
              <a:t>pylori </a:t>
            </a:r>
            <a:r>
              <a:rPr lang="en-US" b="1" dirty="0"/>
              <a:t>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687" y="1300136"/>
            <a:ext cx="8207297" cy="2854075"/>
          </a:xfrm>
        </p:spPr>
        <p:txBody>
          <a:bodyPr/>
          <a:lstStyle/>
          <a:p>
            <a:r>
              <a:rPr lang="en-US" dirty="0"/>
              <a:t>Based on an international experts’ review of evidenced-based benefits and harms for screening &amp; treatment of  </a:t>
            </a:r>
            <a:r>
              <a:rPr lang="en-US" i="1" dirty="0"/>
              <a:t>H. pylori </a:t>
            </a:r>
            <a:r>
              <a:rPr lang="en-US" dirty="0"/>
              <a:t>in high-prevalence countries </a:t>
            </a:r>
          </a:p>
          <a:p>
            <a:pPr lvl="1"/>
            <a:r>
              <a:rPr lang="en-US" sz="2000" dirty="0"/>
              <a:t>In Arctic countries where </a:t>
            </a:r>
            <a:r>
              <a:rPr lang="en-US" sz="2000" i="1" dirty="0"/>
              <a:t>H. pylori </a:t>
            </a:r>
            <a:r>
              <a:rPr lang="en-US" sz="2000" dirty="0"/>
              <a:t>prevalence exceeds 60%, treating </a:t>
            </a:r>
            <a:r>
              <a:rPr lang="en-US" sz="2000" i="1" dirty="0"/>
              <a:t>H. pylori </a:t>
            </a:r>
            <a:r>
              <a:rPr lang="en-US" sz="2000" dirty="0"/>
              <a:t>infection should be limited to peptic ulcer disease and mucosa-associated lymphoid tissue lymphoma and </a:t>
            </a:r>
          </a:p>
          <a:p>
            <a:pPr lvl="1"/>
            <a:r>
              <a:rPr lang="en-US" sz="2800" b="1" dirty="0"/>
              <a:t>test-and-treat strategy may not be beneficial for those with dyspepsia*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06956" y="4532026"/>
            <a:ext cx="4381671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*McMahon </a:t>
            </a:r>
            <a:r>
              <a:rPr lang="en-US" i="1" dirty="0">
                <a:solidFill>
                  <a:srgbClr val="FFFFFF"/>
                </a:solidFill>
              </a:rPr>
              <a:t>et al. </a:t>
            </a:r>
            <a:r>
              <a:rPr lang="en-US" dirty="0">
                <a:solidFill>
                  <a:srgbClr val="FFFFFF"/>
                </a:solidFill>
              </a:rPr>
              <a:t>(2015) </a:t>
            </a:r>
            <a:r>
              <a:rPr lang="en-US" dirty="0" err="1">
                <a:solidFill>
                  <a:srgbClr val="FFFFFF"/>
                </a:solidFill>
              </a:rPr>
              <a:t>Epi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Inf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is-IS" b="1" dirty="0">
                <a:solidFill>
                  <a:srgbClr val="FFFFFF"/>
                </a:solidFill>
              </a:rPr>
              <a:t>144: </a:t>
            </a:r>
            <a:r>
              <a:rPr lang="is-IS" dirty="0">
                <a:solidFill>
                  <a:srgbClr val="FFFFFF"/>
                </a:solidFill>
              </a:rPr>
              <a:t>225-233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A979FE-5026-CD43-B1F7-4242B126E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533" y="4870539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39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82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302" y="419734"/>
            <a:ext cx="8559140" cy="857250"/>
          </a:xfrm>
        </p:spPr>
        <p:txBody>
          <a:bodyPr/>
          <a:lstStyle/>
          <a:p>
            <a:r>
              <a:rPr lang="en-US" sz="4000" b="1" dirty="0"/>
              <a:t>Better decisions though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725" y="1264573"/>
            <a:ext cx="8241475" cy="2956955"/>
          </a:xfrm>
        </p:spPr>
        <p:txBody>
          <a:bodyPr/>
          <a:lstStyle/>
          <a:p>
            <a:r>
              <a:rPr lang="en-US" sz="2800" dirty="0"/>
              <a:t>Key problem with qualitative risk ranking occurs when multiple players rank multiple aspects differently (i.e. often the case*)</a:t>
            </a:r>
          </a:p>
          <a:p>
            <a:r>
              <a:rPr lang="en-US" sz="2800" dirty="0"/>
              <a:t>Hence, quantitative risk assessment is generally the preferred approach, but is generally not accessible to most (hence WHO guidance)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FF207C-6AB4-AD4D-A16C-88E9AFA0515E}"/>
              </a:ext>
            </a:extLst>
          </p:cNvPr>
          <p:cNvSpPr txBox="1"/>
          <p:nvPr/>
        </p:nvSpPr>
        <p:spPr>
          <a:xfrm>
            <a:off x="765810" y="4080510"/>
            <a:ext cx="7992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*Cox (2008) </a:t>
            </a:r>
            <a:r>
              <a:rPr lang="en-CA" sz="2000" dirty="0"/>
              <a:t>What's wrong with risk matrices? </a:t>
            </a:r>
            <a:r>
              <a:rPr lang="en-CA" sz="2000" i="1" dirty="0"/>
              <a:t>Risk Analysis </a:t>
            </a:r>
            <a:r>
              <a:rPr lang="en-CA" sz="2000" b="1" dirty="0"/>
              <a:t>28</a:t>
            </a:r>
            <a:r>
              <a:rPr lang="en-CA" sz="2000" i="1" dirty="0"/>
              <a:t>:</a:t>
            </a:r>
            <a:r>
              <a:rPr lang="en-CA" sz="2000" dirty="0"/>
              <a:t> 497-512</a:t>
            </a:r>
          </a:p>
          <a:p>
            <a:endParaRPr lang="en-US" sz="2000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10A277A-85A3-4D42-85E1-5E4DD15C2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533" y="4810905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4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8509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2" y="133949"/>
            <a:ext cx="6315075" cy="887219"/>
          </a:xfrm>
        </p:spPr>
        <p:txBody>
          <a:bodyPr/>
          <a:lstStyle/>
          <a:p>
            <a:pPr algn="l"/>
            <a:r>
              <a:rPr lang="en-US" sz="4500" dirty="0"/>
              <a:t>Key take home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917" y="851469"/>
            <a:ext cx="8521118" cy="3700654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b="1" dirty="0"/>
              <a:t>‘Traditional’ centralized water services should not be our aspirational goal for most small Arctic communities (nor elsewhere)</a:t>
            </a:r>
          </a:p>
          <a:p>
            <a:pPr lvl="1"/>
            <a:r>
              <a:rPr lang="en-US" sz="2000" dirty="0"/>
              <a:t>Manage system within a proactive water safety plan based on QMRA</a:t>
            </a:r>
          </a:p>
          <a:p>
            <a:pPr lvl="2"/>
            <a:r>
              <a:rPr lang="en-US" sz="1700" dirty="0"/>
              <a:t>coliform free does not mean pathogen free!</a:t>
            </a:r>
          </a:p>
          <a:p>
            <a:pPr lvl="1"/>
            <a:r>
              <a:rPr lang="en-US" sz="2000" dirty="0"/>
              <a:t>Need a system’s &amp; community view to identify alternatives</a:t>
            </a:r>
          </a:p>
          <a:p>
            <a:pPr lvl="2"/>
            <a:r>
              <a:rPr lang="en-US" sz="1700" dirty="0"/>
              <a:t>Including energy, heat, fertilizers + water fit-for-purpose</a:t>
            </a:r>
          </a:p>
          <a:p>
            <a:pPr lvl="1"/>
            <a:r>
              <a:rPr lang="en-US" sz="2000" dirty="0"/>
              <a:t>Demonstration at scale (e.g. Alaskan water/san challenge) to identify sustainable/adaptable water service options</a:t>
            </a:r>
          </a:p>
          <a:p>
            <a:pPr lvl="2"/>
            <a:r>
              <a:rPr lang="en-US" sz="1700" dirty="0"/>
              <a:t>goal zero discharge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31465BD-4546-2946-9A5E-C0FF1567B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533" y="4810905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40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167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135" y="205979"/>
            <a:ext cx="8300851" cy="857250"/>
          </a:xfrm>
        </p:spPr>
        <p:txBody>
          <a:bodyPr/>
          <a:lstStyle/>
          <a:p>
            <a:r>
              <a:rPr lang="en-US" sz="3600" b="1" dirty="0"/>
              <a:t>Context for QMRA Frameworks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55" y="909611"/>
            <a:ext cx="8977745" cy="3708880"/>
          </a:xfrm>
        </p:spPr>
        <p:txBody>
          <a:bodyPr/>
          <a:lstStyle/>
          <a:p>
            <a:r>
              <a:rPr lang="en-US" sz="2800" dirty="0"/>
              <a:t>QMRA applies risk assessment (RA) to quantify potential health consequence(s) from pathogen(s)</a:t>
            </a:r>
          </a:p>
          <a:p>
            <a:r>
              <a:rPr lang="en-US" sz="2800" dirty="0"/>
              <a:t>Primary framework used follows chemical RA described in 1970s: but some key differences.</a:t>
            </a:r>
          </a:p>
          <a:p>
            <a:pPr lvl="1"/>
            <a:r>
              <a:rPr lang="en-US" sz="2000" dirty="0"/>
              <a:t>Haas (1983) first adapted single-hit dose-response models for waterborne pathogens, which</a:t>
            </a:r>
          </a:p>
          <a:p>
            <a:pPr lvl="1"/>
            <a:r>
              <a:rPr lang="en-US" sz="2000" dirty="0"/>
              <a:t>Led to U.S. EPA being the first to use QMRA to consider pathogen #s for surface drinking water treatment rules (1989, 1991, 1998, 2006)</a:t>
            </a:r>
          </a:p>
          <a:p>
            <a:pPr lvl="1"/>
            <a:r>
              <a:rPr lang="en-US" sz="2000" dirty="0"/>
              <a:t>USDA formalized QMRA in 1995</a:t>
            </a:r>
          </a:p>
          <a:p>
            <a:endParaRPr lang="en-US" sz="3200" dirty="0"/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4486533" y="4810905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5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54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40666"/>
            <a:ext cx="6172200" cy="857250"/>
          </a:xfrm>
        </p:spPr>
        <p:txBody>
          <a:bodyPr/>
          <a:lstStyle/>
          <a:p>
            <a:r>
              <a:rPr lang="en-US" b="1"/>
              <a:t>Risk assessment and the risk management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process of risk management is well described in ISO 31000 and includes:</a:t>
            </a:r>
          </a:p>
          <a:p>
            <a:pPr lvl="1"/>
            <a:r>
              <a:rPr lang="en-US" dirty="0"/>
              <a:t>communication and consultation;</a:t>
            </a:r>
          </a:p>
          <a:p>
            <a:pPr lvl="1"/>
            <a:r>
              <a:rPr lang="en-US" dirty="0"/>
              <a:t>establishing the context;</a:t>
            </a:r>
          </a:p>
          <a:p>
            <a:pPr lvl="1"/>
            <a:r>
              <a:rPr lang="en-US" dirty="0"/>
              <a:t>risk assessment (comprising risk identification, risk analysis and risk evaluation);</a:t>
            </a:r>
          </a:p>
          <a:p>
            <a:pPr lvl="1"/>
            <a:r>
              <a:rPr lang="en-US" dirty="0"/>
              <a:t>risk </a:t>
            </a:r>
            <a:r>
              <a:rPr lang="en-US"/>
              <a:t>treatment;</a:t>
            </a:r>
          </a:p>
          <a:p>
            <a:pPr lvl="1"/>
            <a:r>
              <a:rPr lang="en-US"/>
              <a:t>monitoring </a:t>
            </a:r>
            <a:r>
              <a:rPr lang="en-US" dirty="0"/>
              <a:t>and review.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3689CE5-49D4-584E-AE49-3059945D4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533" y="4810905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6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26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C6C9B-FE57-9E4F-82B5-5F1835E75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9"/>
            <a:ext cx="9074426" cy="857250"/>
          </a:xfrm>
        </p:spPr>
        <p:txBody>
          <a:bodyPr/>
          <a:lstStyle/>
          <a:p>
            <a:r>
              <a:rPr lang="en-US" sz="3200" b="1" dirty="0"/>
              <a:t>Current Reactive versus evolving Proactive management based on risk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1B7E5-A153-AB46-9D1F-9F630965A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9364"/>
            <a:ext cx="8534400" cy="319257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For water quality, traditional coliform/</a:t>
            </a:r>
            <a:r>
              <a:rPr lang="en-US" i="1" dirty="0"/>
              <a:t>E. coli</a:t>
            </a:r>
            <a:r>
              <a:rPr lang="en-US" dirty="0"/>
              <a:t> treatment verification</a:t>
            </a:r>
          </a:p>
          <a:p>
            <a:pPr lvl="1"/>
            <a:r>
              <a:rPr lang="en-US" dirty="0"/>
              <a:t>For last 100 years based on controlling bacterial diseases (cholera /typhoid) from raw sewage contamination of waters</a:t>
            </a:r>
          </a:p>
          <a:p>
            <a:pPr lvl="1"/>
            <a:r>
              <a:rPr lang="en-US" dirty="0"/>
              <a:t>Problems include:</a:t>
            </a:r>
          </a:p>
          <a:p>
            <a:pPr lvl="2"/>
            <a:r>
              <a:rPr lang="en-US" dirty="0"/>
              <a:t>Pathogens are acute hazards, outbreaks often from short-duration events</a:t>
            </a:r>
          </a:p>
          <a:p>
            <a:pPr lvl="2"/>
            <a:r>
              <a:rPr lang="en-US" dirty="0"/>
              <a:t>Events can be missed with weekly or even daily sampling</a:t>
            </a:r>
          </a:p>
          <a:p>
            <a:pPr lvl="2"/>
            <a:r>
              <a:rPr lang="en-US" dirty="0"/>
              <a:t>Enteric bacteria easiest to remove/kill, enteric viruses and protozoa largely the issue today</a:t>
            </a:r>
          </a:p>
          <a:p>
            <a:r>
              <a:rPr lang="en-US" sz="2200" dirty="0"/>
              <a:t>Solution, Proactive Management: </a:t>
            </a:r>
            <a:r>
              <a:rPr lang="en-US" sz="2200" b="1" dirty="0"/>
              <a:t>Health Target</a:t>
            </a:r>
            <a:r>
              <a:rPr lang="en-US" sz="2200" dirty="0"/>
              <a:t> of</a:t>
            </a:r>
            <a:r>
              <a:rPr lang="en-US" sz="2200" b="1" dirty="0"/>
              <a:t> </a:t>
            </a:r>
            <a:r>
              <a:rPr lang="en-US" sz="2200" dirty="0"/>
              <a:t>‘tolerable’ risk to estimate reduction in enteric viruses, bacteria and parasitic protozoa</a:t>
            </a:r>
          </a:p>
          <a:p>
            <a:pPr lvl="2"/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26BAE7-58BA-4940-8640-C56FA2EDD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533" y="4810905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7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703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538" y="146702"/>
            <a:ext cx="7644524" cy="812873"/>
          </a:xfrm>
        </p:spPr>
        <p:txBody>
          <a:bodyPr/>
          <a:lstStyle/>
          <a:p>
            <a:r>
              <a:rPr lang="en-US" sz="2800" dirty="0"/>
              <a:t>John Snow, cholera studies (1849-55):</a:t>
            </a:r>
            <a:br>
              <a:rPr lang="en-US" sz="2800" dirty="0"/>
            </a:br>
            <a:r>
              <a:rPr lang="en-US" sz="2000" dirty="0"/>
              <a:t>Father of epidemiology – but ‘stink’ led to London’s sewers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269" y="1031714"/>
            <a:ext cx="5181402" cy="3790333"/>
          </a:xfrm>
        </p:spPr>
        <p:txBody>
          <a:bodyPr/>
          <a:lstStyle/>
          <a:p>
            <a:r>
              <a:rPr lang="en-US" sz="1800" dirty="0"/>
              <a:t>Cholera introduced from Asia around 1831 to London, 1832 to New York and elsewhere</a:t>
            </a:r>
          </a:p>
          <a:p>
            <a:r>
              <a:rPr lang="en-US" sz="1800" dirty="0"/>
              <a:t>English epidemics: in 1832 killed 23,000, 1848-9 (53,000), 1853-4 (23,000) &amp; the last 1866 (14,000)</a:t>
            </a:r>
          </a:p>
          <a:p>
            <a:pPr lvl="1"/>
            <a:r>
              <a:rPr lang="en-US" sz="1800" b="1" dirty="0"/>
              <a:t>Sir Edwin Chadwick </a:t>
            </a:r>
          </a:p>
          <a:p>
            <a:pPr marL="342900" lvl="1" indent="0">
              <a:buNone/>
            </a:pPr>
            <a:r>
              <a:rPr lang="en-US" sz="1500" dirty="0"/>
              <a:t>   </a:t>
            </a:r>
            <a:r>
              <a:rPr lang="en-US" sz="1350" dirty="0"/>
              <a:t> 19</a:t>
            </a:r>
            <a:r>
              <a:rPr lang="en-US" sz="1350" baseline="30000" dirty="0"/>
              <a:t>th</a:t>
            </a:r>
            <a:r>
              <a:rPr lang="en-US" sz="1350" dirty="0"/>
              <a:t> century sanitary revolution: </a:t>
            </a:r>
            <a:r>
              <a:rPr lang="en-US" sz="1350" b="1" dirty="0"/>
              <a:t>Public Good</a:t>
            </a:r>
            <a:r>
              <a:rPr lang="en-US" sz="1500" dirty="0"/>
              <a:t> </a:t>
            </a:r>
          </a:p>
          <a:p>
            <a:pPr lvl="2"/>
            <a:r>
              <a:rPr lang="en-US" sz="1500" dirty="0"/>
              <a:t>Poor Law reform 1834</a:t>
            </a:r>
          </a:p>
          <a:p>
            <a:pPr lvl="2"/>
            <a:r>
              <a:rPr lang="en-US" sz="1500" dirty="0"/>
              <a:t>Public Health Act of 1848</a:t>
            </a:r>
          </a:p>
          <a:p>
            <a:pPr lvl="1"/>
            <a:r>
              <a:rPr lang="en-US" sz="1800" dirty="0"/>
              <a:t>Still drives water service decisions &amp; </a:t>
            </a:r>
            <a:r>
              <a:rPr lang="en-US" sz="1800" i="1" dirty="0"/>
              <a:t>E. coli </a:t>
            </a:r>
            <a:r>
              <a:rPr lang="en-US" sz="1800" dirty="0"/>
              <a:t>assessment</a:t>
            </a:r>
            <a:r>
              <a:rPr lang="en-US" sz="1800" i="1" dirty="0"/>
              <a:t> </a:t>
            </a:r>
            <a:r>
              <a:rPr lang="en-US" sz="1800" dirty="0"/>
              <a:t>in the Arctic/sub-Arctic today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2785" y="4226290"/>
            <a:ext cx="40881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http://</a:t>
            </a: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fx.damasgate.com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/john-snow-and-cholera/</a:t>
            </a:r>
          </a:p>
        </p:txBody>
      </p:sp>
      <p:pic>
        <p:nvPicPr>
          <p:cNvPr id="8" name="Picture 7" descr="Death's Dispensary GJ Pinwell in FUN 186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507" y="896057"/>
            <a:ext cx="3047953" cy="41403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49611" y="4485775"/>
            <a:ext cx="3781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Black &amp; Fawcett (2008) </a:t>
            </a:r>
            <a:r>
              <a:rPr lang="en-US" i="1" dirty="0">
                <a:solidFill>
                  <a:srgbClr val="FFFFFF"/>
                </a:solidFill>
              </a:rPr>
              <a:t>The Last Taboo</a:t>
            </a:r>
          </a:p>
          <a:p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err="1">
                <a:solidFill>
                  <a:srgbClr val="FFFFFF"/>
                </a:solidFill>
              </a:rPr>
              <a:t>Earthscan</a:t>
            </a:r>
            <a:r>
              <a:rPr lang="en-US" dirty="0">
                <a:solidFill>
                  <a:srgbClr val="FFFFFF"/>
                </a:solidFill>
              </a:rPr>
              <a:t> Publications, London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E1267871-72EF-9B4A-A090-3CC38E6CE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0811" y="4810905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8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921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1C429-6E69-4C41-ACFE-4DE081B4B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Health-based risk targets: tolerable risk 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F5FCC-A9ED-1C4E-B032-3212BF740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32" y="1282148"/>
            <a:ext cx="8597348" cy="34187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Risk-based targets (also provide target/goal for treatment needs)</a:t>
            </a:r>
          </a:p>
          <a:p>
            <a:r>
              <a:rPr lang="en-US" sz="2100" b="1" dirty="0"/>
              <a:t>Non voluntary (e.g. Drinking water)</a:t>
            </a:r>
          </a:p>
          <a:p>
            <a:pPr lvl="1"/>
            <a:r>
              <a:rPr lang="en-US" b="1" dirty="0"/>
              <a:t>Not current EPA policy: </a:t>
            </a:r>
            <a:r>
              <a:rPr lang="en-US" dirty="0"/>
              <a:t>Drinking water &lt; 1 infection per 10,000.y</a:t>
            </a:r>
            <a:r>
              <a:rPr lang="en-US" baseline="30000" dirty="0"/>
              <a:t>-1</a:t>
            </a:r>
            <a:r>
              <a:rPr lang="en-US" dirty="0"/>
              <a:t>     </a:t>
            </a:r>
            <a:r>
              <a:rPr lang="en-US" sz="2400" b="1" dirty="0"/>
              <a:t>(</a:t>
            </a:r>
            <a:r>
              <a:rPr lang="en-US" sz="2400" b="1" u="sng" dirty="0"/>
              <a:t>10</a:t>
            </a:r>
            <a:r>
              <a:rPr lang="en-US" sz="2400" b="1" u="sng" baseline="30000" dirty="0"/>
              <a:t>-4</a:t>
            </a:r>
            <a:r>
              <a:rPr lang="en-US" sz="2400" b="1" u="sng" dirty="0"/>
              <a:t> infection risk per year</a:t>
            </a:r>
            <a:r>
              <a:rPr lang="en-US" sz="2400" dirty="0"/>
              <a:t>)</a:t>
            </a:r>
          </a:p>
          <a:p>
            <a:pPr lvl="2"/>
            <a:r>
              <a:rPr lang="en-US" sz="2100" dirty="0"/>
              <a:t>e.g. US-EPA &amp; Health Canada 3 &amp; 4 log treatment requirements for surface water enteric parasites &amp; viruses respectively for drinking </a:t>
            </a:r>
          </a:p>
          <a:p>
            <a:pPr lvl="1"/>
            <a:r>
              <a:rPr lang="en-US" sz="2400" dirty="0"/>
              <a:t>WHO &amp; Health Canada;  disability adjusted life year              (</a:t>
            </a:r>
            <a:r>
              <a:rPr lang="en-US" sz="2400" b="1" u="sng" dirty="0"/>
              <a:t>10</a:t>
            </a:r>
            <a:r>
              <a:rPr lang="en-US" sz="2400" b="1" u="sng" baseline="30000" dirty="0"/>
              <a:t>-6</a:t>
            </a:r>
            <a:r>
              <a:rPr lang="en-US" sz="2400" b="1" u="sng" dirty="0"/>
              <a:t> DALY per year</a:t>
            </a:r>
            <a:r>
              <a:rPr lang="en-US" sz="2400" dirty="0"/>
              <a:t>)</a:t>
            </a:r>
          </a:p>
          <a:p>
            <a:r>
              <a:rPr lang="en-US" b="1" dirty="0"/>
              <a:t>Voluntary (e.g. </a:t>
            </a:r>
            <a:r>
              <a:rPr lang="en-US" sz="2100" b="1" dirty="0"/>
              <a:t>Recreational water exposures)</a:t>
            </a:r>
          </a:p>
          <a:p>
            <a:pPr lvl="1"/>
            <a:r>
              <a:rPr lang="en-US" b="1" dirty="0"/>
              <a:t>EPA epidemiology-based risk target</a:t>
            </a:r>
            <a:r>
              <a:rPr lang="en-US" dirty="0"/>
              <a:t> &lt; 30 illness/1000.d </a:t>
            </a:r>
            <a:r>
              <a:rPr lang="en-US" b="1" dirty="0"/>
              <a:t>(10</a:t>
            </a:r>
            <a:r>
              <a:rPr lang="en-US" b="1" baseline="30000" dirty="0"/>
              <a:t>-2</a:t>
            </a:r>
            <a:r>
              <a:rPr lang="en-US" b="1" dirty="0"/>
              <a:t> per y)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E2C6F63-8AD4-5347-BE99-DB03F7C01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533" y="4810905"/>
            <a:ext cx="457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2B4974C-C229-4446-A101-BD7E23D5EE4F}" type="slidenum">
              <a:rPr lang="en-US" sz="1500">
                <a:solidFill>
                  <a:srgbClr val="FFFFFF"/>
                </a:solidFill>
              </a:rPr>
              <a:pPr>
                <a:defRPr/>
              </a:pPr>
              <a:t>9</a:t>
            </a:fld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865106"/>
      </p:ext>
    </p:extLst>
  </p:cSld>
  <p:clrMapOvr>
    <a:masterClrMapping/>
  </p:clrMapOvr>
</p:sld>
</file>

<file path=ppt/theme/theme1.xml><?xml version="1.0" encoding="utf-8"?>
<a:theme xmlns:a="http://schemas.openxmlformats.org/drawingml/2006/main" name="SPH PowerPoint template_Oct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14542</TotalTime>
  <Words>2995</Words>
  <Application>Microsoft Macintosh PowerPoint</Application>
  <PresentationFormat>On-screen Show (16:9)</PresentationFormat>
  <Paragraphs>505</Paragraphs>
  <Slides>40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ＭＳ ゴシック</vt:lpstr>
      <vt:lpstr>ＭＳ Ｐゴシック</vt:lpstr>
      <vt:lpstr>Arial</vt:lpstr>
      <vt:lpstr>Book Antiqua</vt:lpstr>
      <vt:lpstr>Calibri</vt:lpstr>
      <vt:lpstr>Comic Sans MS</vt:lpstr>
      <vt:lpstr>Tahoma</vt:lpstr>
      <vt:lpstr>Times New Roman</vt:lpstr>
      <vt:lpstr>Verdana</vt:lpstr>
      <vt:lpstr>Wingdings</vt:lpstr>
      <vt:lpstr>Wingdings 3</vt:lpstr>
      <vt:lpstr>SPH PowerPoint template_Oct2014</vt:lpstr>
      <vt:lpstr>Chart</vt:lpstr>
      <vt:lpstr>Bitmap Image</vt:lpstr>
      <vt:lpstr>Introduction to QMRA and relevance to circumpolar household water uses </vt:lpstr>
      <vt:lpstr>Learning objectives</vt:lpstr>
      <vt:lpstr>What is risk &amp; risk assessment?</vt:lpstr>
      <vt:lpstr>Better decisions though science</vt:lpstr>
      <vt:lpstr>Context for QMRA Frameworks</vt:lpstr>
      <vt:lpstr>Risk assessment and the risk management framework</vt:lpstr>
      <vt:lpstr>Current Reactive versus evolving Proactive management based on risk assessment</vt:lpstr>
      <vt:lpstr>John Snow, cholera studies (1849-55): Father of epidemiology – but ‘stink’ led to London’s sewers</vt:lpstr>
      <vt:lpstr>Health-based risk targets: tolerable risk in practice</vt:lpstr>
      <vt:lpstr>WHO &amp; Australian guidelines based on risk assessment / management</vt:lpstr>
      <vt:lpstr>Current WHO Guidelines – (based on Quantitative Microbial Risk Assessment - QMRA)</vt:lpstr>
      <vt:lpstr>Traditional focus has been on enteric pathogens from excreta, with various modes of transmission:</vt:lpstr>
      <vt:lpstr>Epi surveillance &amp; outbreak data plays a supportive role, not for reactive management</vt:lpstr>
      <vt:lpstr>Enteric/Zoonotic &amp; Saprozoic pathogens</vt:lpstr>
      <vt:lpstr>Etiologic agents &amp; percentages for 885 drinking water outbreaks, 1971-2012 USA</vt:lpstr>
      <vt:lpstr>Key Points</vt:lpstr>
      <vt:lpstr>Our common goals </vt:lpstr>
      <vt:lpstr>Sustainable systems achieved by trade-offs between key criteria with stakeholders</vt:lpstr>
      <vt:lpstr>Water services within broader sustainability assessments</vt:lpstr>
      <vt:lpstr>Cape Cod: Relative best estimates</vt:lpstr>
      <vt:lpstr>Climate change: loss of permafrost</vt:lpstr>
      <vt:lpstr>Understanding microbial/water health issues</vt:lpstr>
      <vt:lpstr>Circumpolar-relevant water pathogens</vt:lpstr>
      <vt:lpstr>Waterborne sequelae – poorly understood</vt:lpstr>
      <vt:lpstr>Human microbiome – innate-immune system interactions  </vt:lpstr>
      <vt:lpstr>WHO Risk-based water safety plans</vt:lpstr>
      <vt:lpstr>WHO - QMRA guidebook Application for water safety management Updated November 2016</vt:lpstr>
      <vt:lpstr>WHO QMRA document overview</vt:lpstr>
      <vt:lpstr>Quantitative microbial risk assessment (QMRA)</vt:lpstr>
      <vt:lpstr>Risk-defined treatment requirements</vt:lpstr>
      <vt:lpstr>http://apps.who.int/iris/bitstream/10665/204284/1/9789241509947_eng.pdf</vt:lpstr>
      <vt:lpstr>95th percentile Log10 pathogen Reductions Targets (LRT95) for annual 10-4 infection risk: non-potable </vt:lpstr>
      <vt:lpstr>Managing pathogens also needs a one-health approach, 2 examples:</vt:lpstr>
      <vt:lpstr>WHO’s 4th top issue: Antimicrobial Resistance (AMR)</vt:lpstr>
      <vt:lpstr>WHO Global priority list of antibiotic-resistant bacteria1 </vt:lpstr>
      <vt:lpstr>Helicobacter pylori, ulcer &amp; cancer bug, is it waterborne?</vt:lpstr>
      <vt:lpstr>Waterborne H. pylori?</vt:lpstr>
      <vt:lpstr>Waterborne H. pylori*</vt:lpstr>
      <vt:lpstr>However, not necessarily good to treat all Helicobacter pylori cases</vt:lpstr>
      <vt:lpstr>Key take home points</vt:lpstr>
    </vt:vector>
  </TitlesOfParts>
  <Company>University Of Alberta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Title</dc:title>
  <dc:creator>Virginia Couse</dc:creator>
  <cp:lastModifiedBy>Nicholas Ashbolt</cp:lastModifiedBy>
  <cp:revision>1035</cp:revision>
  <cp:lastPrinted>2016-09-20T05:15:09Z</cp:lastPrinted>
  <dcterms:created xsi:type="dcterms:W3CDTF">2014-10-23T15:01:54Z</dcterms:created>
  <dcterms:modified xsi:type="dcterms:W3CDTF">2018-06-18T11:00:38Z</dcterms:modified>
</cp:coreProperties>
</file>